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57" r:id="rId3"/>
    <p:sldId id="263" r:id="rId4"/>
    <p:sldId id="268" r:id="rId5"/>
    <p:sldId id="269" r:id="rId6"/>
    <p:sldId id="270" r:id="rId7"/>
    <p:sldId id="271" r:id="rId8"/>
    <p:sldId id="290" r:id="rId9"/>
    <p:sldId id="291" r:id="rId10"/>
    <p:sldId id="289" r:id="rId11"/>
    <p:sldId id="292" r:id="rId12"/>
    <p:sldId id="293" r:id="rId13"/>
    <p:sldId id="272" r:id="rId14"/>
    <p:sldId id="274" r:id="rId15"/>
    <p:sldId id="273" r:id="rId16"/>
    <p:sldId id="294" r:id="rId17"/>
    <p:sldId id="295" r:id="rId18"/>
    <p:sldId id="275" r:id="rId19"/>
    <p:sldId id="276" r:id="rId20"/>
    <p:sldId id="296" r:id="rId21"/>
    <p:sldId id="277" r:id="rId22"/>
    <p:sldId id="267" r:id="rId23"/>
    <p:sldId id="279" r:id="rId24"/>
    <p:sldId id="299" r:id="rId25"/>
    <p:sldId id="300" r:id="rId26"/>
    <p:sldId id="301" r:id="rId27"/>
    <p:sldId id="298" r:id="rId28"/>
    <p:sldId id="302" r:id="rId29"/>
    <p:sldId id="297" r:id="rId30"/>
    <p:sldId id="303" r:id="rId31"/>
    <p:sldId id="280" r:id="rId32"/>
    <p:sldId id="311" r:id="rId33"/>
    <p:sldId id="310" r:id="rId34"/>
    <p:sldId id="309" r:id="rId35"/>
    <p:sldId id="308" r:id="rId36"/>
    <p:sldId id="307" r:id="rId37"/>
    <p:sldId id="306" r:id="rId38"/>
    <p:sldId id="305" r:id="rId39"/>
    <p:sldId id="304" r:id="rId40"/>
    <p:sldId id="313" r:id="rId41"/>
    <p:sldId id="314" r:id="rId42"/>
    <p:sldId id="315" r:id="rId43"/>
    <p:sldId id="288" r:id="rId44"/>
    <p:sldId id="281" r:id="rId45"/>
    <p:sldId id="282" r:id="rId46"/>
    <p:sldId id="316" r:id="rId47"/>
    <p:sldId id="283" r:id="rId48"/>
    <p:sldId id="259" r:id="rId49"/>
    <p:sldId id="317" r:id="rId50"/>
    <p:sldId id="323" r:id="rId51"/>
    <p:sldId id="322" r:id="rId52"/>
    <p:sldId id="321" r:id="rId53"/>
    <p:sldId id="320" r:id="rId54"/>
    <p:sldId id="325" r:id="rId55"/>
    <p:sldId id="319" r:id="rId56"/>
    <p:sldId id="318" r:id="rId57"/>
    <p:sldId id="324" r:id="rId58"/>
    <p:sldId id="326" r:id="rId59"/>
    <p:sldId id="327" r:id="rId60"/>
    <p:sldId id="286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4" autoAdjust="0"/>
    <p:restoredTop sz="94640" autoAdjust="0"/>
  </p:normalViewPr>
  <p:slideViewPr>
    <p:cSldViewPr>
      <p:cViewPr varScale="1">
        <p:scale>
          <a:sx n="75" d="100"/>
          <a:sy n="75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A7E2F-0964-4B49-BAA1-D4790AFD766A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2D83F-2205-4995-A740-F86C8F7C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0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3/29/2012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3/29/2012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knightmath.com/tamu/poiss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file:///C:\Program%20Files\MATLAB\R2008b%20Student\bin\matlab.exe" TargetMode="Externa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web.mit.edu/minilek/Public/irreducible.pdf" TargetMode="External"/><Relationship Id="rId3" Type="http://schemas.openxmlformats.org/officeDocument/2006/relationships/hyperlink" Target="http://www.ee.unb.ca/tervo/ee4253/hamming2.shtml" TargetMode="External"/><Relationship Id="rId7" Type="http://schemas.openxmlformats.org/officeDocument/2006/relationships/hyperlink" Target="http://www.ams.org/journals/mcom/1992-59-200/S0025-5718-1992-1134730-7/S0025-5718-1992-1134730-7.pdf" TargetMode="External"/><Relationship Id="rId2" Type="http://schemas.openxmlformats.org/officeDocument/2006/relationships/hyperlink" Target="http://www.ee.unb.ca/cgi-bin/tervo/galois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rc.nist.gov/publications/fips/fips197/fips-197.pdf" TargetMode="External"/><Relationship Id="rId5" Type="http://schemas.openxmlformats.org/officeDocument/2006/relationships/hyperlink" Target="http://www.cs.utsa.edu/~wagner/lawsbookcolor/laws.pdf" TargetMode="External"/><Relationship Id="rId4" Type="http://schemas.openxmlformats.org/officeDocument/2006/relationships/hyperlink" Target="http://www.cs.utsa.edu/~wagner/laws/FFM.html" TargetMode="External"/><Relationship Id="rId9" Type="http://schemas.openxmlformats.org/officeDocument/2006/relationships/image" Target="../media/image4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Applications of Finite Sets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Jeremy Knight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Final Oral Exam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Texas A&amp;M University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March 29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2012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US" b="1" i="1" dirty="0" smtClean="0"/>
                  <a:t>Division</a:t>
                </a:r>
              </a:p>
              <a:p>
                <a:r>
                  <a:rPr lang="en-US" dirty="0" smtClean="0"/>
                  <a:t>Method 1: </a:t>
                </a:r>
                <a:r>
                  <a:rPr lang="en-US" dirty="0"/>
                  <a:t>long </a:t>
                </a:r>
                <a:r>
                  <a:rPr lang="en-US" dirty="0" smtClean="0"/>
                  <a:t>division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i="1" u="sng" dirty="0"/>
                  <a:t>Example</a:t>
                </a:r>
                <a:r>
                  <a:rPr lang="en-US" dirty="0"/>
                  <a:t> Use long division to divide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i="1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+1   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)  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 + 1              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                  </m:t>
                      </m:r>
                      <m:bar>
                        <m:barPr>
                          <m:ctrlPr>
                            <a:rPr lang="en-US" i="1">
                              <a:latin typeface="Cambria Math"/>
                            </a:rPr>
                          </m:ctrlPr>
                        </m:bar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bar>
                      <m:r>
                        <a:rPr lang="en-US" i="1">
                          <a:latin typeface="Cambria Math"/>
                        </a:rPr>
                        <m:t>    </m:t>
                      </m:r>
                    </m:oMath>
                  </m:oMathPara>
                </a14:m>
                <a:endParaRPr lang="en-US" i="1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                                   </m:t>
                      </m: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   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                                      </m:t>
                      </m:r>
                      <m:r>
                        <a:rPr lang="en-US" b="0" i="1" smtClean="0">
                          <a:latin typeface="Cambria Math"/>
                        </a:rPr>
                        <m:t>    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bar>
                        <m:barPr>
                          <m:ctrlPr>
                            <a:rPr lang="en-US" i="1">
                              <a:latin typeface="Cambria Math"/>
                            </a:rPr>
                          </m:ctrlPr>
                        </m:bar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bar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                                                        </m:t>
                      </m:r>
                      <m:r>
                        <a:rPr lang="en-US" b="0" i="1" smtClean="0">
                          <a:latin typeface="Cambria Math"/>
                        </a:rPr>
                        <m:t>             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  <a:p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222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9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1" i="1" dirty="0"/>
                  <a:t>Arithmetic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𝑮𝑭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i="1" dirty="0"/>
              </a:p>
            </p:txBody>
          </p:sp>
        </mc:Choice>
        <mc:Fallback xmlns="">
          <p:sp>
            <p:nvSpPr>
              <p:cNvPr id="4" name="Title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  <a:blipFill rotWithShape="1">
                <a:blip r:embed="rId3"/>
                <a:stretch>
                  <a:fillRect l="-2480" t="-26136" b="-5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24200" y="3037820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                    </m:t>
                          </m:r>
                          <m:r>
                            <a:rPr lang="en-US" sz="2800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037820"/>
                <a:ext cx="1676400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20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88854" y="3037820"/>
                <a:ext cx="77854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854" y="3037820"/>
                <a:ext cx="778546" cy="8002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72200" y="3037820"/>
                <a:ext cx="15283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𝑟</m:t>
                      </m:r>
                      <m:r>
                        <a:rPr lang="en-US" sz="2800" b="0" i="1" smtClean="0">
                          <a:latin typeface="Cambria Math"/>
                        </a:rPr>
                        <m:t>.  </m:t>
                      </m:r>
                      <m:r>
                        <a:rPr lang="en-US" sz="2800" b="0" i="1" smtClean="0">
                          <a:latin typeface="Cambria Math"/>
                        </a:rPr>
                        <m:t>𝑋</m:t>
                      </m:r>
                      <m:r>
                        <a:rPr lang="en-US" sz="28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3037820"/>
                <a:ext cx="152836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6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US" b="1" i="1" dirty="0" smtClean="0">
                    <a:latin typeface="Cambria Math" pitchFamily="18" charset="0"/>
                    <a:ea typeface="Cambria Math" pitchFamily="18" charset="0"/>
                  </a:rPr>
                  <a:t>Division</a:t>
                </a:r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+1=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𝑜𝑟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+1≡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+1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mod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Method 2: Binary Division</a:t>
                </a:r>
              </a:p>
              <a:p>
                <a:r>
                  <a:rPr lang="en-US" i="1" u="sng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Example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Use binary notation to divide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en-US" dirty="0" smtClean="0">
                    <a:latin typeface="Cambria Math" pitchFamily="18" charset="0"/>
                    <a:ea typeface="Cambria Math" pitchFamily="18" charset="0"/>
                  </a:rPr>
                </a:b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222" t="-1160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9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1" i="1" dirty="0"/>
                  <a:t>Arithmetic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𝑮𝑭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i="1" dirty="0"/>
              </a:p>
            </p:txBody>
          </p:sp>
        </mc:Choice>
        <mc:Fallback xmlns="">
          <p:sp>
            <p:nvSpPr>
              <p:cNvPr id="4" name="Title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  <a:blipFill rotWithShape="1">
                <a:blip r:embed="rId3"/>
                <a:stretch>
                  <a:fillRect l="-2480" t="-26136" b="-5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35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 fontScale="85000" lnSpcReduction="10000"/>
              </a:bodyPr>
              <a:lstStyle/>
              <a:p>
                <a:pPr marL="109728" indent="0">
                  <a:buNone/>
                </a:pPr>
                <a:r>
                  <a:rPr lang="en-US" b="1" i="1" dirty="0" smtClean="0">
                    <a:latin typeface="Cambria Math" pitchFamily="18" charset="0"/>
                    <a:ea typeface="Cambria Math" pitchFamily="18" charset="0"/>
                  </a:rPr>
                  <a:t>Division</a:t>
                </a:r>
              </a:p>
              <a:p>
                <a:r>
                  <a:rPr lang="en-US" i="1" u="sng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Example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Use binary notation to divide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+1</m:t>
                    </m:r>
                  </m:oMath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10001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111</m:t>
                          </m:r>
                        </m:den>
                      </m:f>
                      <m:r>
                        <m:rPr>
                          <m:aln/>
                        </m:rP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11100⊕1101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100⊕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1101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100⊕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1110⊕11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endParaRPr lang="en-US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100⊕10⊕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110⊕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</a:b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t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9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1" i="1" dirty="0"/>
                  <a:t>Arithmetic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𝑮𝑭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i="1" dirty="0"/>
              </a:p>
            </p:txBody>
          </p:sp>
        </mc:Choice>
        <mc:Fallback xmlns="">
          <p:sp>
            <p:nvSpPr>
              <p:cNvPr id="4" name="Title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  <a:blipFill rotWithShape="1">
                <a:blip r:embed="rId3"/>
                <a:stretch>
                  <a:fillRect l="-2480" t="-26136" b="-5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69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/>
          <a:lstStyle/>
          <a:p>
            <a:pPr marL="109728" indent="0">
              <a:buNone/>
            </a:pPr>
            <a:r>
              <a:rPr lang="en-US" b="1" i="1" dirty="0" smtClean="0"/>
              <a:t>MATLAB Algorithms.</a:t>
            </a:r>
          </a:p>
          <a:p>
            <a:r>
              <a:rPr lang="en-US" i="1" dirty="0" err="1"/>
              <a:t>binxor.m</a:t>
            </a:r>
            <a:r>
              <a:rPr lang="en-US" i="1" dirty="0"/>
              <a:t> </a:t>
            </a:r>
            <a:r>
              <a:rPr lang="en-US" i="1" dirty="0" smtClean="0"/>
              <a:t>: </a:t>
            </a:r>
            <a:br>
              <a:rPr lang="en-US" i="1" dirty="0" smtClean="0"/>
            </a:br>
            <a:r>
              <a:rPr lang="en-US" dirty="0" smtClean="0"/>
              <a:t>Binary </a:t>
            </a:r>
            <a:r>
              <a:rPr lang="en-US" dirty="0"/>
              <a:t>addition </a:t>
            </a:r>
            <a:r>
              <a:rPr lang="en-US" dirty="0" smtClean="0"/>
              <a:t>is performed in </a:t>
            </a:r>
            <a:r>
              <a:rPr lang="en-US" dirty="0"/>
              <a:t>one line </a:t>
            </a:r>
            <a:r>
              <a:rPr lang="en-US" dirty="0" smtClean="0"/>
              <a:t>in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c=dec2bin(</a:t>
            </a:r>
            <a:r>
              <a:rPr lang="en-US" dirty="0" err="1"/>
              <a:t>bitxor</a:t>
            </a:r>
            <a:r>
              <a:rPr lang="en-US" dirty="0"/>
              <a:t>(bin2dec(a),bin2dec(b</a:t>
            </a:r>
            <a:r>
              <a:rPr lang="en-US" dirty="0" smtClean="0"/>
              <a:t>)));</a:t>
            </a:r>
          </a:p>
          <a:p>
            <a:r>
              <a:rPr lang="en-US" i="1" dirty="0" err="1" smtClean="0"/>
              <a:t>binmult.m</a:t>
            </a:r>
            <a:r>
              <a:rPr lang="en-US" i="1" dirty="0" smtClean="0"/>
              <a:t>:</a:t>
            </a:r>
            <a:br>
              <a:rPr lang="en-US" i="1" dirty="0" smtClean="0"/>
            </a:br>
            <a:r>
              <a:rPr lang="en-US" dirty="0" smtClean="0"/>
              <a:t>Binary multiplication applying a </a:t>
            </a:r>
            <a:r>
              <a:rPr lang="en-US" dirty="0" err="1" smtClean="0"/>
              <a:t>bitshift</a:t>
            </a:r>
            <a:r>
              <a:rPr lang="en-US" dirty="0" smtClean="0"/>
              <a:t> and distribution.</a:t>
            </a:r>
          </a:p>
          <a:p>
            <a:r>
              <a:rPr lang="en-US" i="1" dirty="0" err="1" smtClean="0"/>
              <a:t>bindiv.m</a:t>
            </a:r>
            <a:r>
              <a:rPr lang="en-US" i="1" dirty="0" smtClean="0"/>
              <a:t>:</a:t>
            </a:r>
            <a:br>
              <a:rPr lang="en-US" i="1" dirty="0" smtClean="0"/>
            </a:br>
            <a:r>
              <a:rPr lang="en-US" dirty="0" smtClean="0"/>
              <a:t>Binary division </a:t>
            </a:r>
          </a:p>
          <a:p>
            <a:r>
              <a:rPr lang="en-US" i="1" dirty="0" smtClean="0"/>
              <a:t>bin2poly.m:</a:t>
            </a:r>
            <a:br>
              <a:rPr lang="en-US" i="1" dirty="0" smtClean="0"/>
            </a:br>
            <a:r>
              <a:rPr lang="en-US" dirty="0" smtClean="0"/>
              <a:t>Converts a binary number to a polynomial.</a:t>
            </a:r>
            <a:endParaRPr lang="en-US" i="1" dirty="0" smtClean="0"/>
          </a:p>
          <a:p>
            <a:endParaRPr lang="en-US" i="1" dirty="0"/>
          </a:p>
          <a:p>
            <a:endParaRPr lang="en-U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9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1" i="1" dirty="0" smtClean="0"/>
                  <a:t>Arithmetic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𝑮𝑭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en-US" b="1" i="1" dirty="0"/>
              </a:p>
            </p:txBody>
          </p:sp>
        </mc:Choice>
        <mc:Fallback xmlns="">
          <p:sp>
            <p:nvSpPr>
              <p:cNvPr id="4" name="Title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  <a:blipFill rotWithShape="1">
                <a:blip r:embed="rId2"/>
                <a:stretch>
                  <a:fillRect l="-2480" t="-26136" b="-5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8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/>
              <a:lstStyle/>
              <a:p>
                <a:r>
                  <a:rPr lang="en-US" dirty="0" smtClean="0"/>
                  <a:t>For small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we can check all products of polynomials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to find a polynomial that is irreducible. </a:t>
                </a:r>
                <a:endParaRPr lang="en-US" dirty="0" smtClean="0"/>
              </a:p>
              <a:p>
                <a:r>
                  <a:rPr lang="en-US" dirty="0" smtClean="0"/>
                  <a:t>Consider </a:t>
                </a:r>
                <a:r>
                  <a:rPr lang="en-US" dirty="0"/>
                  <a:t>the nonzero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, 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, 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+1,  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+1,  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,  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+1,  1</m:t>
                      </m:r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74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Irreducible Polynomials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268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Irreducible polynomial: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that does not factor into polynomials of lower degree </a:t>
                </a:r>
                <a:r>
                  <a:rPr lang="en-US" dirty="0" smtClean="0"/>
                  <a:t>mod 2. </a:t>
                </a: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Used to construct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a finite field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elements for prime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itchFamily="18" charset="0"/>
                        <a:ea typeface="Cambria Math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and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itchFamily="18" charset="0"/>
                        <a:ea typeface="Cambria Math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itchFamily="18" charset="0"/>
                        <a:ea typeface="Cambria Math" pitchFamily="18" charset="0"/>
                      </a:rPr>
                      <m:t>≥1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by working modulo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itchFamily="18" charset="0"/>
                        <a:ea typeface="Cambria Math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itchFamily="18" charset="0"/>
                        <a:ea typeface="Cambria Math" pitchFamily="18" charset="0"/>
                      </a:rPr>
                      <m:t>(</m:t>
                    </m:r>
                    <m:r>
                      <a:rPr lang="en-US" b="0" i="1" smtClean="0">
                        <a:latin typeface="Cambria Math" pitchFamily="18" charset="0"/>
                        <a:ea typeface="Cambria Math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itchFamily="18" charset="0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for irreducible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 pitchFamily="18" charset="0"/>
                      </a:rPr>
                      <m:t>𝑃</m:t>
                    </m:r>
                    <m:r>
                      <a:rPr lang="en-US" b="0" i="1" smtClean="0">
                        <a:latin typeface="Cambria Math"/>
                        <a:ea typeface="Cambria Math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 pitchFamily="18" charset="0"/>
                      </a:rPr>
                      <m:t>𝑋</m:t>
                    </m:r>
                    <m:r>
                      <a:rPr lang="en-US" b="0" i="1" smtClean="0">
                        <a:latin typeface="Cambria Math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</a:p>
              <a:p>
                <a:r>
                  <a:rPr lang="en-US" dirty="0"/>
                  <a:t>Consider the possible 2</a:t>
                </a:r>
                <a:r>
                  <a:rPr lang="en-US" baseline="30000" dirty="0"/>
                  <a:t>nd</a:t>
                </a:r>
                <a:r>
                  <a:rPr lang="en-US" dirty="0"/>
                  <a:t> degree polynomials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, 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+1,  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, 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dirty="0"/>
                  <a:t>Three of these can be factored into polynomials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+1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+1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is irreducible.</a:t>
                </a: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t="-2552" b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Irreducible Polynomials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268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</a:t>
                </a:r>
                <a:r>
                  <a:rPr lang="en-US" dirty="0"/>
                  <a:t>will check all products that produce a polynomial of degree 3.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𝑋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+1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𝑋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𝑋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+1=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74" t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Irreducible Polynomials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7702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observe that the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polynomials of degree 3 that are not produced above are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+1,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and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+1.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Thus, these are irreducible polynomials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74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Irreducible Polynomials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6306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When working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modulo an irreducible polynomial, all polynomials have a multiplicative </a:t>
                </a:r>
                <a:r>
                  <a:rPr lang="en-US" dirty="0" smtClean="0"/>
                  <a:t>inverse.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irreducible polynomial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𝐺𝐹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by the Chinese Remainder Theorem </a:t>
                </a:r>
                <a:r>
                  <a:rPr lang="en-US" dirty="0" smtClean="0"/>
                  <a:t>there </a:t>
                </a:r>
                <a:r>
                  <a:rPr lang="en-US" dirty="0"/>
                  <a:t>exists polynomials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𝐺𝐹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such that</a:t>
                </a:r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 smtClean="0"/>
              </a:p>
              <a:p>
                <a:pPr marL="109728" indent="0" algn="ctr">
                  <a:buNone/>
                </a:pPr>
                <a:r>
                  <a:rPr lang="en-US" dirty="0" smtClean="0"/>
                  <a:t>or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≡1 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mod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⇒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mod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74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Multiplicative Inverse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268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can now solve this equation with the Extended Euclidean Algorithm</a:t>
                </a:r>
              </a:p>
              <a:p>
                <a:r>
                  <a:rPr lang="en-US" dirty="0"/>
                  <a:t>Consider</a:t>
                </a:r>
                <a:r>
                  <a:rPr lang="en-US" i="1" dirty="0" smtClean="0"/>
                  <a:t/>
                </a:r>
                <a:br>
                  <a:rPr lang="en-US" i="1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mod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i="1" u="sng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Example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Find the inverse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i="1" u="sng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109728" indent="0">
                  <a:buNone/>
                </a:pP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	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Step 1: Euclidean Algorithm:	</a:t>
                </a:r>
              </a:p>
              <a:p>
                <a:pPr marL="109728" indent="0">
                  <a:buNone/>
                </a:pP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+1=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pPr marL="109728" indent="0">
                  <a:buNone/>
                </a:pP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+1=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pPr marL="109728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The last remainder is 1, which tells us that the greatest common divisor is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 </a:t>
                </a:r>
                <a:b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	(cf.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+1 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is irreducible.)</a:t>
                </a:r>
                <a:endParaRPr lang="en-US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222" t="-1972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Multiplicative Inverse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268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Finite Fields and Cryptography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A field is a set that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is </a:t>
            </a:r>
            <a:r>
              <a:rPr lang="en-US" u="sng" dirty="0" smtClean="0">
                <a:latin typeface="Cambria Math" pitchFamily="18" charset="0"/>
                <a:ea typeface="Cambria Math" pitchFamily="18" charset="0"/>
              </a:rPr>
              <a:t>associative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u="sng" dirty="0" smtClean="0">
                <a:latin typeface="Cambria Math" pitchFamily="18" charset="0"/>
                <a:ea typeface="Cambria Math" pitchFamily="18" charset="0"/>
              </a:rPr>
              <a:t>commutative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and </a:t>
            </a:r>
            <a:r>
              <a:rPr lang="en-US" u="sng" dirty="0" smtClean="0">
                <a:latin typeface="Cambria Math" pitchFamily="18" charset="0"/>
                <a:ea typeface="Cambria Math" pitchFamily="18" charset="0"/>
              </a:rPr>
              <a:t>distributive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for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addition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and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multiplication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contains an additive identity element (zero) and multiplicative identity element (unity),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contains an additive inverse for all elements, and 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contains a multiplicative inverse for all non-zero elements.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i="1" u="sng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Example (cont.)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109728" indent="0">
                  <a:buNone/>
                </a:pP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	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Step 2: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Work backwards to write 1 as linear 		combination of the two polynomials.</a:t>
                </a:r>
              </a:p>
              <a:p>
                <a:pPr marL="109728" indent="0">
                  <a:buNone/>
                </a:pP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1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1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1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n-US" sz="1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+1=</m:t>
                    </m:r>
                    <m:d>
                      <m:dPr>
                        <m:ctrlPr>
                          <a:rPr lang="en-US" sz="1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1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1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1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1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1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  </m:t>
                    </m:r>
                    <m:r>
                      <a:rPr lang="en-US" sz="1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⇒  </m:t>
                    </m:r>
                    <m:r>
                      <a:rPr lang="en-US" sz="1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𝑿</m:t>
                    </m:r>
                    <m:r>
                      <a:rPr lang="en-US" sz="1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1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1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𝑿</m:t>
                    </m:r>
                    <m:r>
                      <a:rPr lang="en-US" sz="1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1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𝟏</m:t>
                    </m:r>
                    <m:r>
                      <a:rPr lang="en-US" sz="1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𝑿</m:t>
                        </m:r>
                        <m: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p>
                            <m:r>
                              <a:rPr lang="en-US" sz="1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𝑿</m:t>
                        </m:r>
                        <m: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1400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109728" indent="0">
                  <a:buNone/>
                </a:pPr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1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1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n-US" sz="1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+1=</m:t>
                    </m:r>
                    <m:d>
                      <m:dPr>
                        <m:ctrlPr>
                          <a:rPr lang="en-US" sz="1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1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1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1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+1</m:t>
                    </m:r>
                    <m:r>
                      <a:rPr lang="en-US" sz="1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  ⇒    </m:t>
                    </m:r>
                    <m:r>
                      <a:rPr lang="en-US" sz="1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𝟏</m:t>
                    </m:r>
                    <m:r>
                      <a:rPr lang="en-US" sz="1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1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1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𝑿</m:t>
                    </m:r>
                    <m:r>
                      <a:rPr lang="en-US" sz="1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1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𝟏</m:t>
                    </m:r>
                    <m:r>
                      <a:rPr lang="en-US" sz="1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)+</m:t>
                    </m:r>
                    <m:d>
                      <m:dPr>
                        <m:ctrlP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𝑿</m:t>
                        </m:r>
                        <m: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𝑿</m:t>
                        </m:r>
                      </m:e>
                    </m:d>
                  </m:oMath>
                </a14:m>
                <a:endParaRPr lang="en-US" sz="1400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1=</m:t>
                    </m:r>
                    <m:d>
                      <m:dPr>
                        <m:ctrlP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+1+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22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2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2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109728" indent="0">
                  <a:buNone/>
                </a:pPr>
                <a:r>
                  <a:rPr lang="en-US" sz="2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Hence,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≡1 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mod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2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109728" indent="0">
                  <a:buNone/>
                </a:pPr>
                <a:r>
                  <a:rPr lang="en-US" sz="2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And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≡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mod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2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74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Multiplicative Inverse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0056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Basics of  </a:t>
            </a:r>
            <a:r>
              <a:rPr lang="en-US" b="1" i="1" dirty="0" err="1" smtClean="0">
                <a:latin typeface="Cambria Math" pitchFamily="18" charset="0"/>
                <a:ea typeface="Cambria Math" pitchFamily="18" charset="0"/>
              </a:rPr>
              <a:t>Rijndael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 (AES)</a:t>
            </a:r>
          </a:p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In 2002, the National Institute of Standards and Technology (NIST) adopted the Advanced Encryption Standard (AES) also known as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Rijndael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.  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urrently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the standard encryption algorithm that is designed to be used by Federal departments and agencies have information that requires encryption [NIST].  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Algorithm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accepts a 128 bit sequence of plaintext information and cycles through four layers to produce the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ciphertext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which is also a 128 bit sequence of data.</a:t>
            </a:r>
          </a:p>
          <a:p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9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𝑮𝑭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i="1" dirty="0" smtClean="0"/>
                  <a:t> and </a:t>
                </a:r>
                <a:r>
                  <a:rPr lang="en-US" b="1" i="1" dirty="0" err="1" smtClean="0"/>
                  <a:t>Rijndael</a:t>
                </a:r>
                <a:endParaRPr lang="en-US" b="1" i="1" dirty="0"/>
              </a:p>
            </p:txBody>
          </p:sp>
        </mc:Choice>
        <mc:Fallback xmlns="">
          <p:sp>
            <p:nvSpPr>
              <p:cNvPr id="4" name="Title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  <a:blipFill rotWithShape="1">
                <a:blip r:embed="rId2"/>
                <a:stretch>
                  <a:fillRect t="-26136" b="-5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8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/>
              <a:lstStyle/>
              <a:p>
                <a:r>
                  <a:rPr lang="en-US" dirty="0" smtClean="0"/>
                  <a:t>The first step in the </a:t>
                </a:r>
                <a:r>
                  <a:rPr lang="en-US" dirty="0" err="1"/>
                  <a:t>Rijndael</a:t>
                </a:r>
                <a:r>
                  <a:rPr lang="en-US" dirty="0"/>
                  <a:t> algorithm is to group the 128 bit input into 16 bytes of 8 bits and arrange them into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4×4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array of bytes.</a:t>
                </a:r>
                <a:br>
                  <a:rPr lang="en-US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en-US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en-US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en-US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en-US" dirty="0" smtClean="0">
                    <a:latin typeface="Cambria Math" pitchFamily="18" charset="0"/>
                    <a:ea typeface="Cambria Math" pitchFamily="18" charset="0"/>
                  </a:rPr>
                </a:b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dirty="0" smtClean="0"/>
                  <a:t>Input </a:t>
                </a:r>
                <a:r>
                  <a:rPr lang="en-US" dirty="0"/>
                  <a:t>array is then manipulated by the 4-layer algorithm in 10, 12, or 14 rounds for key lengths of 128, 192, or 256 </a:t>
                </a:r>
                <a:r>
                  <a:rPr lang="en-US" dirty="0" smtClean="0"/>
                  <a:t>bits.</a:t>
                </a: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74" t="-1160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9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𝑮𝑭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b="1" i="1" dirty="0"/>
                  <a:t> and </a:t>
                </a:r>
                <a:r>
                  <a:rPr lang="en-US" b="1" i="1" dirty="0" err="1"/>
                  <a:t>Rijndael</a:t>
                </a:r>
                <a:endParaRPr lang="en-US" b="1" i="1" dirty="0"/>
              </a:p>
            </p:txBody>
          </p:sp>
        </mc:Choice>
        <mc:Fallback xmlns="">
          <p:sp>
            <p:nvSpPr>
              <p:cNvPr id="4" name="Title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  <a:blipFill rotWithShape="1">
                <a:blip r:embed="rId3"/>
                <a:stretch>
                  <a:fillRect t="-26136" b="-5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91" y="2814131"/>
            <a:ext cx="2308082" cy="1282268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85" y="2814131"/>
            <a:ext cx="2245968" cy="129996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65" y="2814131"/>
            <a:ext cx="2786546" cy="1287088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894773" y="3444285"/>
            <a:ext cx="305627" cy="151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237539" y="3444285"/>
            <a:ext cx="305627" cy="151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A non-linear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byte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substitution routine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that operates on each byte with bits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itchFamily="18" charset="0"/>
                        <a:ea typeface="Cambria Math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itchFamily="18" charset="0"/>
                        <a:ea typeface="Cambria Math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itchFamily="18" charset="0"/>
                        <a:ea typeface="Cambria Math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itchFamily="18" charset="0"/>
                            <a:ea typeface="Cambria Math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itchFamily="18" charset="0"/>
                        <a:ea typeface="Cambria Math" pitchFamily="18" charset="0"/>
                      </a:rPr>
                      <m:t>}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using the affine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transformation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latin typeface="Cambria Math" pitchFamily="18" charset="0"/>
                          <a:ea typeface="Cambria Math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latin typeface="Cambria Math" pitchFamily="18" charset="0"/>
                          <a:ea typeface="Cambria Math" pitchFamily="18" charset="0"/>
                        </a:rPr>
                        <m:t>.</m:t>
                      </m:r>
                    </m:oMath>
                  </m:oMathPara>
                </a14:m>
                <a:endParaRPr lang="en-US" sz="18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dirty="0"/>
                  <a:t>To simplify matters, we can compute this transformation on all possible bytes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/>
                  <a:t>place them in a look up table called an </a:t>
                </a:r>
                <a:r>
                  <a:rPr lang="en-US" i="1" dirty="0" smtClean="0"/>
                  <a:t>S</a:t>
                </a:r>
                <a:r>
                  <a:rPr lang="en-US" dirty="0" smtClean="0"/>
                  <a:t>-box.</a:t>
                </a: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74" t="-116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/>
              <a:t>ByteSub</a:t>
            </a:r>
            <a:r>
              <a:rPr lang="en-US" b="1" i="1" dirty="0" smtClean="0"/>
              <a:t> (BS)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268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501262"/>
              </p:ext>
            </p:extLst>
          </p:nvPr>
        </p:nvGraphicFramePr>
        <p:xfrm>
          <a:off x="914400" y="1295400"/>
          <a:ext cx="7162841" cy="410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168"/>
                <a:gridCol w="393569"/>
                <a:gridCol w="393569"/>
                <a:gridCol w="393569"/>
                <a:gridCol w="393569"/>
                <a:gridCol w="393569"/>
                <a:gridCol w="393569"/>
                <a:gridCol w="393569"/>
                <a:gridCol w="393569"/>
                <a:gridCol w="393569"/>
                <a:gridCol w="393569"/>
                <a:gridCol w="393569"/>
                <a:gridCol w="393569"/>
                <a:gridCol w="393569"/>
                <a:gridCol w="393569"/>
                <a:gridCol w="393569"/>
                <a:gridCol w="393569"/>
                <a:gridCol w="393569"/>
              </a:tblGrid>
              <a:tr h="149033">
                <a:tc gridSpan="1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S-Box Values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606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S(rs)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60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</a:tr>
              <a:tr h="204606">
                <a:tc rowSpan="1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7c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77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7b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f2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6b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6f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c5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67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2b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d7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ab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76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</a:tr>
              <a:tr h="204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82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c9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7d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59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47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f0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d4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a2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af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9c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a4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72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c0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</a:tr>
              <a:tr h="204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b7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fd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93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3f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f7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cc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a5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e5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f1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71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d8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</a:tr>
              <a:tr h="204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04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c7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c3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96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05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9a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07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e2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eb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b2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</a:tr>
              <a:tr h="204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09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83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2c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1a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1b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6e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5a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a0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3b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d6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b3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e3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2f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84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</a:tr>
              <a:tr h="204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53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d1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00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ed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fc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b1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5b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6a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cb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4a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4c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58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cf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</a:tr>
              <a:tr h="204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d0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ef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aa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fb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4d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85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f9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02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7f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3c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9f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a8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</a:tr>
              <a:tr h="204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51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a3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8f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92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9d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f5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bc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b6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ff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f3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d2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</a:tr>
              <a:tr h="204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cd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0c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ec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5f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97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c4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a7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7e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3d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5d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73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</a:tr>
              <a:tr h="204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81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4f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dc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2a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88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ee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b8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5e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0b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db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</a:tr>
              <a:tr h="204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e0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3a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0a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49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06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5c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c2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d3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62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91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95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e4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79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</a:tr>
              <a:tr h="204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e7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c8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6d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8d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d5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4e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a9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6c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f4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ea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7a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ae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08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</a:tr>
              <a:tr h="204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78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2e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1c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a6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b4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c6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e8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dd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74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1f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4b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bd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8b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8a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</a:tr>
              <a:tr h="204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70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3e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b5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66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03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f6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0e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b9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86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c1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1d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9e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</a:tr>
              <a:tr h="204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e1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f8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98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69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d9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8e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94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9b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1e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87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e9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ce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df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</a:tr>
              <a:tr h="204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8c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a1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89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0d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bf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e6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68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99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2d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0f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b0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bb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 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87" marR="11687" marT="11687" marB="11687" anchor="ctr"/>
                </a:tc>
              </a:tr>
            </a:tbl>
          </a:graphicData>
        </a:graphic>
      </p:graphicFrame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err="1"/>
              <a:t>ByteSub</a:t>
            </a:r>
            <a:r>
              <a:rPr lang="en-US" b="1" i="1" dirty="0"/>
              <a:t> (BS)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5574268"/>
                <a:ext cx="8534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Consider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{10011011}</m:t>
                    </m:r>
                  </m:oMath>
                </a14:m>
                <a:r>
                  <a:rPr lang="en-US" dirty="0"/>
                  <a:t> and use the first four digits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1001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={9}</m:t>
                    </m:r>
                  </m:oMath>
                </a14:m>
                <a:r>
                  <a:rPr lang="en-US" dirty="0"/>
                  <a:t> which tell us to look in row 9, and the second four digits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0">
                            <a:latin typeface="Cambria Math"/>
                          </a:rPr>
                          <m:t>1011</m:t>
                        </m:r>
                      </m:e>
                    </m:d>
                    <m:r>
                      <a:rPr lang="en-US" i="0">
                        <a:latin typeface="Cambria Math"/>
                      </a:rPr>
                      <m:t>={</m:t>
                    </m:r>
                    <m:r>
                      <m:rPr>
                        <m:sty m:val="p"/>
                      </m:rPr>
                      <a:rPr lang="en-US" i="0">
                        <a:latin typeface="Cambria Math"/>
                      </a:rPr>
                      <m:t>b</m:t>
                    </m:r>
                    <m:r>
                      <a:rPr lang="en-US" i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which gives us column </a:t>
                </a:r>
                <a:r>
                  <a:rPr lang="en-US" dirty="0" smtClean="0"/>
                  <a:t>b.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/>
                            </a:rPr>
                            <m:t>10011011</m:t>
                          </m:r>
                        </m:e>
                      </m:d>
                      <m:r>
                        <a:rPr lang="en-US" i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/>
                            </a:rPr>
                            <m:t>9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b</m:t>
                          </m:r>
                        </m:e>
                      </m:d>
                      <m:r>
                        <a:rPr lang="en-US" i="0"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/>
                            </a:rPr>
                            <m:t>81</m:t>
                          </m:r>
                        </m:e>
                      </m:d>
                      <m:r>
                        <a:rPr lang="en-US" i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/>
                            </a:rPr>
                            <m:t>10000001</m:t>
                          </m:r>
                        </m:e>
                      </m:d>
                      <m:r>
                        <a:rPr lang="en-US" i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574268"/>
                <a:ext cx="8534400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571" t="-3289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3400" y="990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S-box in hexadecimal format [NIST]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58337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 smtClean="0"/>
              <a:t>ShiftRow</a:t>
            </a:r>
            <a:r>
              <a:rPr lang="en-US" dirty="0" smtClean="0"/>
              <a:t> (SR) </a:t>
            </a:r>
            <a:r>
              <a:rPr lang="en-US" dirty="0"/>
              <a:t>layer offsets the bytes cyclically by 0, 1, 2, and 3 columns in rows 1, 2, 3, and 4 </a:t>
            </a:r>
            <a:r>
              <a:rPr lang="en-US" dirty="0" smtClean="0"/>
              <a:t>respectively.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/>
              <a:t>ShiftRow</a:t>
            </a:r>
            <a:r>
              <a:rPr lang="en-US" b="1" i="1" dirty="0" smtClean="0"/>
              <a:t> (SR)</a:t>
            </a:r>
            <a:endParaRPr lang="en-US" b="1" i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41733"/>
            <a:ext cx="3219900" cy="142895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41733"/>
            <a:ext cx="3010320" cy="139084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91000" y="3238480"/>
            <a:ext cx="609600" cy="296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7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 the </a:t>
                </a:r>
                <a:r>
                  <a:rPr lang="en-US" dirty="0" err="1"/>
                  <a:t>MixColumn</a:t>
                </a:r>
                <a:r>
                  <a:rPr lang="en-US" dirty="0"/>
                  <a:t> layer, </a:t>
                </a:r>
                <a:r>
                  <a:rPr lang="en-US" dirty="0" smtClean="0"/>
                  <a:t>each </a:t>
                </a:r>
                <a:r>
                  <a:rPr lang="en-US" dirty="0"/>
                  <a:t>column </a:t>
                </a:r>
                <a:r>
                  <a:rPr lang="en-US" dirty="0" smtClean="0"/>
                  <a:t>becomes </a:t>
                </a:r>
                <a:r>
                  <a:rPr lang="en-US" dirty="0"/>
                  <a:t>a 4-term polynomial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such as</a:t>
                </a:r>
                <a:br>
                  <a:rPr lang="en-US" dirty="0" smtClean="0">
                    <a:latin typeface="Cambria Math" pitchFamily="18" charset="0"/>
                    <a:ea typeface="Cambria Math" pitchFamily="18" charset="0"/>
                  </a:rPr>
                </a:b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𝒃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sSup>
                      <m:sSupPr>
                        <m:ctrlP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𝑿</m:t>
                    </m:r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endParaRPr lang="en-US" b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109728" indent="0">
                  <a:buNone/>
                </a:pPr>
                <a:r>
                  <a:rPr lang="en-US" dirty="0" smtClean="0"/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smtClean="0"/>
                  <a:t>bytes from the </a:t>
                </a:r>
                <a:br>
                  <a:rPr lang="en-US" dirty="0" smtClean="0"/>
                </a:br>
                <a:r>
                  <a:rPr lang="en-US" dirty="0" smtClean="0"/>
                  <a:t>   column of the shift matrix</a:t>
                </a:r>
              </a:p>
              <a:p>
                <a:r>
                  <a:rPr lang="en-US" dirty="0"/>
                  <a:t>M</a:t>
                </a:r>
                <a:r>
                  <a:rPr lang="en-US" dirty="0" smtClean="0"/>
                  <a:t>ultiply </a:t>
                </a:r>
                <a:r>
                  <a:rPr lang="en-US" dirty="0"/>
                  <a:t>this polynomial modulo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+1)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by</a:t>
                </a:r>
                <a:br>
                  <a:rPr lang="en-US" dirty="0" smtClean="0">
                    <a:latin typeface="Cambria Math" pitchFamily="18" charset="0"/>
                    <a:ea typeface="Cambria Math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𝒂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𝟎𝟎𝟏𝟏</m:t>
                        </m:r>
                      </m:e>
                    </m:d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𝟎𝟎𝟎𝟏</m:t>
                        </m:r>
                      </m:e>
                    </m:d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𝟎𝟎𝟎𝟏</m:t>
                        </m:r>
                      </m:e>
                    </m:d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𝑿</m:t>
                    </m:r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𝟎𝟎𝟏𝟎</m:t>
                        </m:r>
                      </m:e>
                    </m:d>
                  </m:oMath>
                </a14:m>
                <a:r>
                  <a:rPr lang="en-US" b="1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en-US" b="1" dirty="0" smtClean="0">
                    <a:latin typeface="Cambria Math" pitchFamily="18" charset="0"/>
                    <a:ea typeface="Cambria Math" pitchFamily="18" charset="0"/>
                  </a:rPr>
                </a:br>
                <a:endParaRPr lang="en-US" b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dirty="0"/>
                  <a:t> </a:t>
                </a:r>
                <a:r>
                  <a:rPr lang="en-US" dirty="0" smtClean="0"/>
                  <a:t>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is not </a:t>
                </a:r>
                <a:r>
                  <a:rPr lang="en-US" dirty="0" smtClean="0"/>
                  <a:t>irreducible, so an inverse is not guaranteed,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does have an inverse: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𝟏𝟎𝟏𝟏</m:t>
                          </m:r>
                        </m:e>
                      </m:d>
                      <m:sSup>
                        <m:sSupPr>
                          <m:ctrlP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𝑿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𝟏𝟏𝟎𝟏</m:t>
                          </m:r>
                        </m:e>
                      </m:d>
                      <m:sSup>
                        <m:sSupPr>
                          <m:ctrlP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𝑿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𝟏𝟎𝟎𝟏</m:t>
                          </m:r>
                        </m:e>
                      </m:d>
                      <m:r>
                        <a:rPr lang="en-US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𝑿</m:t>
                      </m:r>
                      <m:r>
                        <a:rPr lang="en-US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+{</m:t>
                      </m:r>
                      <m:r>
                        <a:rPr lang="en-US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𝟏𝟏𝟏𝟎</m:t>
                      </m:r>
                      <m:r>
                        <a:rPr lang="en-US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}    (</m:t>
                      </m:r>
                      <m:r>
                        <a:rPr lang="en-US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𝐦𝐨𝐝</m:t>
                      </m:r>
                      <m:r>
                        <a:rPr lang="en-US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𝑿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74" t="-1160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/>
              <a:t>MixColumns</a:t>
            </a:r>
            <a:r>
              <a:rPr lang="en-US" b="1" i="1" dirty="0" smtClean="0"/>
              <a:t> (MC)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32558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This gives us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In Matrix form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109728" indent="0" algn="ctr">
                  <a:buNone/>
                </a:pPr>
                <a:r>
                  <a:rPr lang="en-US" dirty="0"/>
                  <a:t>This matrix sufficiently defines the </a:t>
                </a:r>
                <a:r>
                  <a:rPr lang="en-US" dirty="0" err="1"/>
                  <a:t>MixColumn</a:t>
                </a:r>
                <a:r>
                  <a:rPr lang="en-US" dirty="0"/>
                  <a:t> transformation when applied to each column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of the shift matrix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t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/>
              <a:t>MixColumns</a:t>
            </a:r>
            <a:r>
              <a:rPr lang="en-US" b="1" i="1" dirty="0" smtClean="0"/>
              <a:t> (MC)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774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Let’s analyze this </a:t>
                </a:r>
                <a:r>
                  <a:rPr lang="en-US" dirty="0"/>
                  <a:t>product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/>
                        </a:rPr>
                        <m:t>,  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dirty="0"/>
                  <a:t>We note that when working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mod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≡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mod</m:t>
                          </m:r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mod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dirty="0"/>
                  <a:t>Multiplying and collecting like terms, we </a:t>
                </a:r>
                <a:r>
                  <a:rPr lang="en-US" dirty="0" smtClean="0"/>
                  <a:t>get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⋅</m:t>
                      </m:r>
                      <m:r>
                        <a:rPr lang="en-US" sz="2200" i="1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  <m:r>
                            <a:rPr lang="en-US" sz="2200" i="1">
                              <a:latin typeface="Cambria Math"/>
                            </a:rPr>
                            <m:t>=</m:t>
                          </m:r>
                          <m:r>
                            <a:rPr lang="en-US" sz="2200" i="1">
                              <a:latin typeface="Cambria Math"/>
                            </a:rPr>
                            <m:t>𝑖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atin typeface="Cambria Math"/>
                            </a:rPr>
                            <m:t>𝑗</m:t>
                          </m:r>
                          <m:r>
                            <a:rPr lang="en-US" sz="22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</a:rPr>
                            <m:t>6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sz="22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  <m:r>
                            <a:rPr lang="en-US" sz="2200" i="1">
                              <a:latin typeface="Cambria Math"/>
                            </a:rPr>
                            <m:t>=</m:t>
                          </m:r>
                          <m:r>
                            <a:rPr lang="en-US" sz="2200" i="1">
                              <a:latin typeface="Cambria Math"/>
                            </a:rPr>
                            <m:t>𝑖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atin typeface="Cambria Math"/>
                            </a:rPr>
                            <m:t>𝑗</m:t>
                          </m:r>
                          <m:r>
                            <a:rPr lang="en-US" sz="2200" i="1">
                              <a:latin typeface="Cambria Math"/>
                            </a:rPr>
                            <m:t>=0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mod</m:t>
                          </m:r>
                          <m:r>
                            <a:rPr lang="en-US" sz="2200">
                              <a:latin typeface="Cambria Math"/>
                            </a:rPr>
                            <m:t> 4</m:t>
                          </m:r>
                          <m:r>
                            <a:rPr lang="en-US" sz="2200" i="1"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mod</m:t>
                          </m:r>
                          <m:r>
                            <a:rPr lang="en-US" sz="2200">
                              <a:latin typeface="Cambria Math"/>
                            </a:rPr>
                            <m:t> 4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2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109728" indent="0">
                  <a:buNone/>
                </a:pPr>
                <a:r>
                  <a:rPr lang="en-US" dirty="0" smtClean="0"/>
                  <a:t>     Where  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𝑖</m:t>
                          </m:r>
                          <m:r>
                            <a:rPr lang="en-US" sz="1800" i="1">
                              <a:latin typeface="Cambria Math"/>
                            </a:rPr>
                            <m:t>+</m:t>
                          </m:r>
                          <m:r>
                            <a:rPr lang="en-US" sz="1800" i="1">
                              <a:latin typeface="Cambria Math"/>
                            </a:rPr>
                            <m:t>𝑗</m:t>
                          </m:r>
                          <m:r>
                            <a:rPr lang="en-US" sz="1800" i="1">
                              <a:latin typeface="Cambria Math"/>
                            </a:rPr>
                            <m:t>=0 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mod</m:t>
                          </m:r>
                          <m:r>
                            <a:rPr lang="en-US" sz="1800">
                              <a:latin typeface="Cambria Math"/>
                            </a:rPr>
                            <m:t> 4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mod</m:t>
                          </m:r>
                          <m:r>
                            <a:rPr lang="en-US" sz="1800">
                              <a:latin typeface="Cambria Math"/>
                            </a:rPr>
                            <m:t> 4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>
                  <a:latin typeface="Cambria Math" pitchFamily="18" charset="0"/>
                  <a:ea typeface="Cambria Math" pitchFamily="18" charset="0"/>
                </a:endParaRPr>
              </a:p>
              <a:p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/>
              <a:t>MixColumns</a:t>
            </a:r>
            <a:r>
              <a:rPr lang="en-US" b="1" i="1" dirty="0" smtClean="0"/>
              <a:t> (MC)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1639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/>
              <a:lstStyle/>
              <a:p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XOR the shift matrix with the round key matrix as defined by the key schedule which is again defined by operations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itchFamily="18" charset="0"/>
                        <a:ea typeface="Cambria Math" pitchFamily="18" charset="0"/>
                      </a:rPr>
                      <m:t>𝐺𝐹</m:t>
                    </m:r>
                    <m:r>
                      <a:rPr lang="en-US" b="0" i="1" smtClean="0">
                        <a:latin typeface="Cambria Math" pitchFamily="18" charset="0"/>
                        <a:ea typeface="Cambria Math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itchFamily="18" charset="0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</a:p>
              <a:p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The </a:t>
                </a:r>
                <a:r>
                  <a:rPr lang="en-US" dirty="0" err="1">
                    <a:latin typeface="Cambria Math" pitchFamily="18" charset="0"/>
                    <a:ea typeface="Cambria Math" pitchFamily="18" charset="0"/>
                  </a:rPr>
                  <a:t>Rijndael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system is designed to work with a key of 128, 192, or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256.  (We’ll use a 128-bit key)</a:t>
                </a:r>
              </a:p>
              <a:p>
                <a:pPr marL="109728" indent="0">
                  <a:buNone/>
                </a:pPr>
                <a:r>
                  <a:rPr lang="en-US" b="1" u="sng" dirty="0" smtClean="0">
                    <a:latin typeface="Cambria Math" pitchFamily="18" charset="0"/>
                    <a:ea typeface="Cambria Math" pitchFamily="18" charset="0"/>
                  </a:rPr>
                  <a:t>Key Schedule</a:t>
                </a:r>
              </a:p>
              <a:p>
                <a:pPr marL="624078" indent="-514350">
                  <a:buFont typeface="+mj-lt"/>
                  <a:buAutoNum type="arabicPeriod"/>
                </a:pPr>
                <a:r>
                  <a:rPr lang="en-US" dirty="0"/>
                  <a:t>Arrange the 128-bit key into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4×4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matrix of </a:t>
                </a:r>
                <a:r>
                  <a:rPr lang="en-US" dirty="0" smtClean="0"/>
                  <a:t>bytes</a:t>
                </a:r>
              </a:p>
              <a:p>
                <a:pPr marL="624078" indent="-514350">
                  <a:buFont typeface="+mj-lt"/>
                  <a:buAutoNum type="arabicPeriod"/>
                </a:pPr>
                <a:r>
                  <a:rPr lang="en-US" dirty="0"/>
                  <a:t>Add 40 columns to the matrix as </a:t>
                </a:r>
                <a:r>
                  <a:rPr lang="en-US" dirty="0" smtClean="0"/>
                  <a:t>follows:</a:t>
                </a:r>
                <a:endParaRPr lang="en-US" b="1" u="sng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222" t="-1160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/>
              <a:t>AddRoundKey</a:t>
            </a:r>
            <a:r>
              <a:rPr lang="en-US" b="1" i="1" dirty="0" smtClean="0"/>
              <a:t> (ARK)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53732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</a:t>
                </a:r>
                <a:r>
                  <a:rPr lang="en-US" i="1" dirty="0"/>
                  <a:t>finite field</a:t>
                </a:r>
                <a:r>
                  <a:rPr lang="en-US" dirty="0"/>
                  <a:t> is field that has a finite number of elements.  </a:t>
                </a:r>
              </a:p>
              <a:p>
                <a:r>
                  <a:rPr lang="en-US" b="1" dirty="0" smtClean="0"/>
                  <a:t>Order: </a:t>
                </a:r>
                <a:r>
                  <a:rPr lang="en-US" dirty="0" smtClean="0"/>
                  <a:t>the </a:t>
                </a:r>
                <a:r>
                  <a:rPr lang="en-US" dirty="0"/>
                  <a:t>number of elements in a </a:t>
                </a:r>
                <a:r>
                  <a:rPr lang="en-US" dirty="0" smtClean="0"/>
                  <a:t>field</a:t>
                </a:r>
                <a:endParaRPr lang="en-US" dirty="0"/>
              </a:p>
              <a:p>
                <a:r>
                  <a:rPr lang="en-US" dirty="0"/>
                  <a:t>The order </a:t>
                </a:r>
                <a:r>
                  <a:rPr lang="en-US" i="1" u="sng" dirty="0" smtClean="0"/>
                  <a:t>must </a:t>
                </a:r>
                <a:r>
                  <a:rPr lang="en-US" i="1" u="sng" dirty="0"/>
                  <a:t>be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u="sng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u="sng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 u="sng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some prime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tandard</m:t>
                    </m:r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Notation</m:t>
                    </m:r>
                    <m:r>
                      <a:rPr lang="en-US" b="0" i="0" dirty="0" smtClean="0">
                        <a:latin typeface="Cambria Math"/>
                      </a:rPr>
                      <m:t>: </m:t>
                    </m:r>
                    <m:r>
                      <a:rPr lang="en-US" i="1" dirty="0">
                        <a:latin typeface="Cambria Math"/>
                      </a:rPr>
                      <m:t>𝐺𝐹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 err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 dirty="0" err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where the "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𝐺𝐹</m:t>
                    </m:r>
                  </m:oMath>
                </a14:m>
                <a:r>
                  <a:rPr lang="en-US" dirty="0"/>
                  <a:t>" represents “Galois Field” in honor of </a:t>
                </a:r>
                <a:r>
                  <a:rPr lang="en-US" dirty="0" err="1"/>
                  <a:t>Evariste</a:t>
                </a:r>
                <a:r>
                  <a:rPr lang="en-US" dirty="0"/>
                  <a:t> </a:t>
                </a:r>
                <a:r>
                  <a:rPr lang="en-US" dirty="0" smtClean="0"/>
                  <a:t>Galois.  </a:t>
                </a:r>
              </a:p>
              <a:p>
                <a:r>
                  <a:rPr lang="en-US" dirty="0" smtClean="0"/>
                  <a:t>In </a:t>
                </a:r>
                <a:r>
                  <a:rPr lang="en-US" dirty="0"/>
                  <a:t>cryptographic systems, it is common to apply the field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𝐺𝐹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and work modulo </a:t>
                </a:r>
                <a:r>
                  <a:rPr lang="en-US" dirty="0" smtClean="0"/>
                  <a:t>2 to work with modern computers. </a:t>
                </a:r>
                <a:endParaRPr lang="en-US" dirty="0"/>
              </a:p>
              <a:p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74" t="-1160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Basics of Finite Fields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 fontScale="92500"/>
              </a:bodyPr>
              <a:lstStyle/>
              <a:p>
                <a:pPr marL="109728" indent="0">
                  <a:buNone/>
                </a:pPr>
                <a:r>
                  <a:rPr lang="en-US" b="1" u="sng" dirty="0" smtClean="0">
                    <a:latin typeface="Cambria Math" pitchFamily="18" charset="0"/>
                    <a:ea typeface="Cambria Math" pitchFamily="18" charset="0"/>
                  </a:rPr>
                  <a:t>Key Schedule (cont.)</a:t>
                </a:r>
              </a:p>
              <a:p>
                <a:pPr marL="624078" indent="-514350">
                  <a:buFont typeface="+mj-lt"/>
                  <a:buAutoNum type="alphaLcParenR"/>
                </a:pPr>
                <a:r>
                  <a:rPr lang="en-US" dirty="0"/>
                  <a:t>Designate the first 4 columns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𝑊</m:t>
                    </m:r>
                    <m:r>
                      <a:rPr lang="en-US" i="1">
                        <a:latin typeface="Cambria Math"/>
                      </a:rPr>
                      <m:t>(3)</m:t>
                    </m:r>
                  </m:oMath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624078" indent="-514350">
                  <a:buFont typeface="+mj-lt"/>
                  <a:buAutoNum type="alphaLcParenR"/>
                </a:pPr>
                <a:r>
                  <a:rPr lang="en-US" dirty="0"/>
                  <a:t>For successive columns </a:t>
                </a:r>
                <a:r>
                  <a:rPr lang="en-US" i="1" dirty="0" smtClean="0"/>
                  <a:t>i,</a:t>
                </a:r>
              </a:p>
              <a:p>
                <a:pPr marL="109728" indent="0">
                  <a:buNone/>
                </a:pPr>
                <a:r>
                  <a:rPr lang="en-US" dirty="0" smtClean="0"/>
                  <a:t>	If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 &gt;0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mod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, then</a:t>
                </a:r>
                <a:br>
                  <a:rPr lang="en-US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⊕</m:t>
                    </m:r>
                    <m:r>
                      <a:rPr lang="en-US" i="1">
                        <a:latin typeface="Cambria Math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en-US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	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 ≡0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mod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, then</a:t>
                </a:r>
                <a:br>
                  <a:rPr lang="en-US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⊕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endParaRPr lang="en-US" i="1" dirty="0" smtClean="0">
                  <a:latin typeface="Cambria Math" pitchFamily="18" charset="0"/>
                </a:endParaRP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:</a:t>
                </a:r>
                <a:r>
                  <a:rPr lang="en-US" dirty="0"/>
                  <a:t>Shift elements cyclically in column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𝑊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−1)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,</a:t>
                </a:r>
              </a:p>
              <a:p>
                <a:pPr marL="109728" indent="0" algn="ctr">
                  <a:buNone/>
                </a:pPr>
                <a:r>
                  <a:rPr lang="en-US" dirty="0"/>
                  <a:t>Replace bytes with </a:t>
                </a:r>
                <a:r>
                  <a:rPr lang="en-US" dirty="0" smtClean="0"/>
                  <a:t>S-box values, compute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00000010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−4)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and</a:t>
                </a:r>
                <a:br>
                  <a:rPr lang="en-US" dirty="0" smtClean="0">
                    <a:latin typeface="Cambria Math" pitchFamily="18" charset="0"/>
                    <a:ea typeface="Cambria Math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222" t="-1972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/>
              <a:t>AddRoundKey</a:t>
            </a:r>
            <a:r>
              <a:rPr lang="en-US" b="1" i="1" dirty="0" smtClean="0"/>
              <a:t> (ARK)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90870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/>
          <a:lstStyle/>
          <a:p>
            <a:pPr marL="109728" indent="0">
              <a:buNone/>
            </a:pPr>
            <a:r>
              <a:rPr lang="en-US" sz="2400" b="1" u="sng" dirty="0" err="1">
                <a:latin typeface="Cambria Math" pitchFamily="18" charset="0"/>
                <a:ea typeface="Cambria Math" pitchFamily="18" charset="0"/>
              </a:rPr>
              <a:t>Rijndael</a:t>
            </a:r>
            <a:r>
              <a:rPr lang="en-US" sz="2400" b="1" u="sng" dirty="0">
                <a:latin typeface="Cambria Math" pitchFamily="18" charset="0"/>
                <a:ea typeface="Cambria Math" pitchFamily="18" charset="0"/>
              </a:rPr>
              <a:t> Encryption Summary</a:t>
            </a:r>
          </a:p>
          <a:p>
            <a:r>
              <a:rPr lang="en-US" dirty="0"/>
              <a:t>For the 128-bit key, we encryption includes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sz="2400" dirty="0"/>
              <a:t>ARK with the </a:t>
            </a:r>
            <a:r>
              <a:rPr lang="en-US" sz="2400" dirty="0" smtClean="0"/>
              <a:t>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round key,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sz="2400" dirty="0"/>
              <a:t>Nine rounds of BS, SR, MC, and ARK,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	using </a:t>
            </a:r>
            <a:r>
              <a:rPr lang="en-US" sz="2400" dirty="0"/>
              <a:t>keys 1 to 9, and 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Tenth round of BS, SR, and </a:t>
            </a:r>
            <a:r>
              <a:rPr lang="en-US" sz="2400" dirty="0" smtClean="0"/>
              <a:t>ARK </a:t>
            </a:r>
            <a:r>
              <a:rPr lang="en-US" sz="2400" dirty="0"/>
              <a:t>using the 10</a:t>
            </a:r>
            <a:r>
              <a:rPr lang="en-US" sz="2400" baseline="30000" dirty="0"/>
              <a:t>th</a:t>
            </a:r>
            <a:r>
              <a:rPr lang="en-US" sz="2400" dirty="0"/>
              <a:t> key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pPr marL="109728" indent="0">
              <a:buNone/>
            </a:pPr>
            <a:r>
              <a:rPr lang="en-US" sz="2400" b="1" u="sng" dirty="0" err="1" smtClean="0">
                <a:latin typeface="Cambria Math" pitchFamily="18" charset="0"/>
                <a:ea typeface="Cambria Math" pitchFamily="18" charset="0"/>
              </a:rPr>
              <a:t>Rijndael</a:t>
            </a:r>
            <a:r>
              <a:rPr lang="en-US" sz="2400" b="1" u="sng" dirty="0" smtClean="0">
                <a:latin typeface="Cambria Math" pitchFamily="18" charset="0"/>
                <a:ea typeface="Cambria Math" pitchFamily="18" charset="0"/>
              </a:rPr>
              <a:t> Decryption Summary</a:t>
            </a:r>
          </a:p>
          <a:p>
            <a:pPr marL="109728" indent="0"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Each encryption layer is invertible! The reverse algorithm is:</a:t>
            </a:r>
          </a:p>
          <a:p>
            <a:pPr marL="566928" lvl="0" indent="-457200">
              <a:buFont typeface="+mj-lt"/>
              <a:buAutoNum type="arabicPeriod"/>
            </a:pPr>
            <a:r>
              <a:rPr lang="en-US" sz="2400" dirty="0"/>
              <a:t>ARK with 10th round key,</a:t>
            </a:r>
          </a:p>
          <a:p>
            <a:pPr marL="566928" lvl="0" indent="-457200">
              <a:buFont typeface="+mj-lt"/>
              <a:buAutoNum type="arabicPeriod"/>
            </a:pPr>
            <a:r>
              <a:rPr lang="en-US" sz="2400" dirty="0"/>
              <a:t>Nine rounds of IBS, ISR, IMC, IARK using keys 9 to 1</a:t>
            </a:r>
          </a:p>
          <a:p>
            <a:pPr marL="566928" lvl="0" indent="-457200">
              <a:buFont typeface="+mj-lt"/>
              <a:buAutoNum type="arabicPeriod"/>
            </a:pPr>
            <a:r>
              <a:rPr lang="en-US" sz="2400" dirty="0"/>
              <a:t>Tenth round of IBS, ISR, and ARK using the 10th key.</a:t>
            </a:r>
          </a:p>
          <a:p>
            <a:pPr marL="109728" indent="0">
              <a:buNone/>
            </a:pPr>
            <a:endParaRPr lang="en-US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Encryption/Decryption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268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en-US" b="1" dirty="0" smtClean="0">
                    <a:latin typeface="Cambria Math" pitchFamily="18" charset="0"/>
                    <a:ea typeface="Cambria Math" pitchFamily="18" charset="0"/>
                  </a:rPr>
                  <a:t>Inverse </a:t>
                </a:r>
                <a:r>
                  <a:rPr lang="en-US" b="1" dirty="0" err="1" smtClean="0">
                    <a:latin typeface="Cambria Math" pitchFamily="18" charset="0"/>
                    <a:ea typeface="Cambria Math" pitchFamily="18" charset="0"/>
                  </a:rPr>
                  <a:t>ByteSub</a:t>
                </a:r>
                <a:r>
                  <a:rPr lang="en-US" b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b="1" dirty="0" smtClean="0">
                    <a:latin typeface="Cambria Math" pitchFamily="18" charset="0"/>
                    <a:ea typeface="Cambria Math" pitchFamily="18" charset="0"/>
                  </a:rPr>
                  <a:t>(IBS)</a:t>
                </a:r>
              </a:p>
              <a:p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Apply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the inverse affine transformation to each byte in the shift array and find the multiplicative inverse of the result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itchFamily="18" charset="0"/>
                        <a:ea typeface="Cambria Math" pitchFamily="18" charset="0"/>
                      </a:rPr>
                      <m:t>𝐺𝐹</m:t>
                    </m:r>
                    <m:r>
                      <a:rPr lang="en-US" b="0" i="1" smtClean="0">
                        <a:latin typeface="Cambria Math" pitchFamily="18" charset="0"/>
                        <a:ea typeface="Cambria Math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itchFamily="18" charset="0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lang="en-US" b="1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</a:p>
              <a:p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Again… we can use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another look-up table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</a:p>
              <a:p>
                <a:pPr marL="109728" indent="0">
                  <a:buNone/>
                </a:pPr>
                <a:endParaRPr lang="en-US" b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109728" indent="0">
                  <a:buNone/>
                </a:pPr>
                <a:r>
                  <a:rPr lang="en-US" b="1" dirty="0">
                    <a:latin typeface="Cambria Math" pitchFamily="18" charset="0"/>
                    <a:ea typeface="Cambria Math" pitchFamily="18" charset="0"/>
                  </a:rPr>
                  <a:t>Inverse </a:t>
                </a:r>
                <a:r>
                  <a:rPr lang="en-US" b="1" dirty="0" err="1" smtClean="0">
                    <a:latin typeface="Cambria Math" pitchFamily="18" charset="0"/>
                    <a:ea typeface="Cambria Math" pitchFamily="18" charset="0"/>
                  </a:rPr>
                  <a:t>ShiftRow</a:t>
                </a:r>
                <a:r>
                  <a:rPr lang="en-US" b="1" dirty="0" smtClean="0">
                    <a:latin typeface="Cambria Math" pitchFamily="18" charset="0"/>
                    <a:ea typeface="Cambria Math" pitchFamily="18" charset="0"/>
                  </a:rPr>
                  <a:t>  (ISR)</a:t>
                </a: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dirty="0" smtClean="0"/>
                  <a:t>Shift </a:t>
                </a:r>
                <a:r>
                  <a:rPr lang="en-US" dirty="0"/>
                  <a:t>rows to the right instead of the left by 0, 1, 2, and 3 </a:t>
                </a:r>
                <a:r>
                  <a:rPr lang="en-US" dirty="0" smtClean="0"/>
                  <a:t>entries, respectively</a:t>
                </a:r>
              </a:p>
              <a:p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Resulting in the byte-wise formula: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𝑠h𝑖𝑓𝑡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,4</m:t>
                                  </m:r>
                                </m:e>
                              </m:d>
                            </m:e>
                          </m:d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mod</m:t>
                          </m:r>
                          <m:r>
                            <a:rPr lang="en-US">
                              <a:latin typeface="Cambria Math"/>
                            </a:rPr>
                            <m:t> 4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222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Decryption Layers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2257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US" b="1" dirty="0" smtClean="0"/>
                  <a:t>Inverse </a:t>
                </a:r>
                <a:r>
                  <a:rPr lang="en-US" b="1" dirty="0" err="1" smtClean="0"/>
                  <a:t>MixColumn</a:t>
                </a:r>
                <a:r>
                  <a:rPr lang="en-US" b="1" dirty="0" smtClean="0"/>
                  <a:t> (IMC)</a:t>
                </a:r>
              </a:p>
              <a:p>
                <a:r>
                  <a:rPr lang="en-US" dirty="0"/>
                  <a:t>T</a:t>
                </a:r>
                <a:r>
                  <a:rPr lang="en-US" dirty="0" smtClean="0"/>
                  <a:t>reat </a:t>
                </a:r>
                <a:r>
                  <a:rPr lang="en-US" dirty="0"/>
                  <a:t>each column as a 4</a:t>
                </a:r>
                <a:r>
                  <a:rPr lang="en-US" baseline="30000" dirty="0"/>
                  <a:t>th</a:t>
                </a:r>
                <a:r>
                  <a:rPr lang="en-US" dirty="0"/>
                  <a:t> –degree polynomial modulo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</a:p>
              <a:p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Compute the matrix product below column-by-column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entries are coefficients of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𝟏𝟎𝟏𝟏</m:t>
                          </m:r>
                        </m:e>
                      </m:d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𝟏𝟏𝟎𝟏</m:t>
                          </m:r>
                        </m:e>
                      </m:d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𝟏𝟎𝟎𝟏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𝑿</m:t>
                      </m:r>
                      <m:r>
                        <a:rPr lang="en-US" sz="2000" b="1" i="1">
                          <a:latin typeface="Cambria Math"/>
                        </a:rPr>
                        <m:t>+{</m:t>
                      </m:r>
                      <m:r>
                        <a:rPr lang="en-US" sz="2000" b="1" i="1">
                          <a:latin typeface="Cambria Math"/>
                        </a:rPr>
                        <m:t>𝟏𝟏𝟏𝟎</m:t>
                      </m:r>
                      <m:r>
                        <a:rPr lang="en-US" sz="2000" b="1" i="1">
                          <a:latin typeface="Cambria Math"/>
                        </a:rPr>
                        <m:t>}    (</m:t>
                      </m:r>
                      <m:r>
                        <a:rPr lang="en-US" sz="2000" b="1" i="1">
                          <a:latin typeface="Cambria Math"/>
                        </a:rPr>
                        <m:t>𝐦𝐨𝐝</m:t>
                      </m:r>
                      <m:r>
                        <a:rPr lang="en-US" sz="2000" b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latin typeface="Cambria Math"/>
                        </a:rPr>
                        <m:t>𝟏</m:t>
                      </m:r>
                      <m:r>
                        <a:rPr lang="en-US" sz="20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  <a:p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222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Decryption Layers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5676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/>
          <a:lstStyle/>
          <a:p>
            <a:r>
              <a:rPr lang="en-US" dirty="0" smtClean="0"/>
              <a:t>Mistakes happen!  When </a:t>
            </a:r>
            <a:r>
              <a:rPr lang="en-US" dirty="0"/>
              <a:t>transmitting a cryptographic </a:t>
            </a:r>
            <a:r>
              <a:rPr lang="en-US" dirty="0" err="1"/>
              <a:t>ciphertext</a:t>
            </a:r>
            <a:r>
              <a:rPr lang="en-US" dirty="0"/>
              <a:t>, the corruption of even one bit can make a plaintext message </a:t>
            </a:r>
            <a:r>
              <a:rPr lang="en-US" dirty="0" smtClean="0"/>
              <a:t>unreadable.</a:t>
            </a:r>
          </a:p>
          <a:p>
            <a:r>
              <a:rPr lang="en-US" dirty="0" smtClean="0"/>
              <a:t>Digital </a:t>
            </a:r>
            <a:r>
              <a:rPr lang="en-US" dirty="0"/>
              <a:t>data is susceptible to errors from bit reversal due to </a:t>
            </a:r>
            <a:r>
              <a:rPr lang="en-US" dirty="0" smtClean="0"/>
              <a:t>“noise”.</a:t>
            </a:r>
          </a:p>
          <a:p>
            <a:r>
              <a:rPr lang="en-US" dirty="0" smtClean="0"/>
              <a:t>Error </a:t>
            </a:r>
            <a:r>
              <a:rPr lang="en-US" dirty="0"/>
              <a:t>correction </a:t>
            </a:r>
            <a:r>
              <a:rPr lang="en-US" dirty="0" smtClean="0"/>
              <a:t>codes can identify a bit </a:t>
            </a:r>
            <a:r>
              <a:rPr lang="en-US" dirty="0"/>
              <a:t>or bits that have been altered so they can be returned to their original </a:t>
            </a:r>
            <a:r>
              <a:rPr lang="en-US" dirty="0" smtClean="0"/>
              <a:t>state.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Error Correction Codes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4275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/>
              <a:lstStyle/>
              <a:p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Finite fields are the key to many useful Error correction codes.</a:t>
                </a:r>
              </a:p>
              <a:p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Types of Hamming Codes: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en-US" dirty="0">
                    <a:latin typeface="Cambria Math" pitchFamily="18" charset="0"/>
                    <a:ea typeface="Cambria Math" pitchFamily="18" charset="0"/>
                  </a:rPr>
                </a:b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Linear and Cyclic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/>
                  <a:t>block </a:t>
                </a:r>
                <a:r>
                  <a:rPr lang="en-US" dirty="0" smtClean="0"/>
                  <a:t>code: encodes </a:t>
                </a:r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-bit </a:t>
                </a:r>
                <a:r>
                  <a:rPr lang="en-US" dirty="0"/>
                  <a:t>information word to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-bit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codeword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Step 1: multiply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-bit information word by </a:t>
                </a:r>
                <a:r>
                  <a:rPr lang="en-US" u="sng" dirty="0" smtClean="0">
                    <a:latin typeface="Cambria Math" pitchFamily="18" charset="0"/>
                    <a:ea typeface="Cambria Math" pitchFamily="18" charset="0"/>
                  </a:rPr>
                  <a:t>generating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matrix.</a:t>
                </a:r>
              </a:p>
              <a:p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Step 2: (after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transmision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) multiply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-bit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codeword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by </a:t>
                </a:r>
                <a:r>
                  <a:rPr lang="en-US" u="sng" dirty="0" smtClean="0">
                    <a:latin typeface="Cambria Math" pitchFamily="18" charset="0"/>
                    <a:ea typeface="Cambria Math" pitchFamily="18" charset="0"/>
                  </a:rPr>
                  <a:t>parity check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matrix.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74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Hamming Codes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18551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/>
              <a:lstStyle/>
              <a:p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We will work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 pitchFamily="18" charset="0"/>
                      </a:rPr>
                      <m:t>𝐺𝐹</m:t>
                    </m:r>
                    <m:r>
                      <a:rPr lang="en-US" b="0" i="1" smtClean="0">
                        <a:latin typeface="Cambria Math"/>
                        <a:ea typeface="Cambria Math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to create a hamming matrix. [RT1]</a:t>
                </a:r>
              </a:p>
              <a:p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We first need a primitive polynomial:</a:t>
                </a:r>
                <a:br>
                  <a:rPr lang="en-US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en-US" dirty="0" err="1"/>
                  <a:t>monic</a:t>
                </a:r>
                <a:r>
                  <a:rPr lang="en-US" dirty="0"/>
                  <a:t> irreducible polynomial whose roots are primitive </a:t>
                </a:r>
                <a:r>
                  <a:rPr lang="en-US" dirty="0" smtClean="0"/>
                  <a:t>elements.</a:t>
                </a:r>
              </a:p>
              <a:p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We found irreducible polynomial</a:t>
                </a:r>
                <a:br>
                  <a:rPr lang="en-US" dirty="0" smtClean="0">
                    <a:latin typeface="Cambria Math" pitchFamily="18" charset="0"/>
                    <a:ea typeface="Cambria Math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+1</m:t>
                    </m:r>
                  </m:oMath>
                </a14:m>
                <a:endParaRPr lang="en-US" dirty="0" smtClean="0">
                  <a:latin typeface="Cambria Math" pitchFamily="18" charset="0"/>
                </a:endParaRPr>
              </a:p>
              <a:p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Is it Primitive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 pitchFamily="18" charset="0"/>
                      </a:rPr>
                      <m:t>𝐺𝐹</m:t>
                    </m:r>
                    <m:r>
                      <a:rPr lang="en-US" b="0" i="1" smtClean="0">
                        <a:latin typeface="Cambria Math"/>
                        <a:ea typeface="Cambria Math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?  Let’s Check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is a root, then </a:t>
                </a:r>
                <a:br>
                  <a:rPr lang="en-US" dirty="0" smtClean="0">
                    <a:latin typeface="Cambria Math" pitchFamily="18" charset="0"/>
                    <a:ea typeface="Cambria Math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+1=0</m:t>
                    </m:r>
                    <m:r>
                      <a:rPr lang="en-US" b="0" i="1" smtClean="0">
                        <a:latin typeface="Cambria Math"/>
                      </a:rPr>
                      <m:t> ⇒ 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en-US" dirty="0" smtClean="0">
                    <a:latin typeface="Cambria Math" pitchFamily="18" charset="0"/>
                    <a:ea typeface="Cambria Math" pitchFamily="18" charset="0"/>
                  </a:rPr>
                </a:b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74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Linear Codes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26175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Content Placeholder 1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66831963"/>
                  </p:ext>
                </p:extLst>
              </p:nvPr>
            </p:nvGraphicFramePr>
            <p:xfrm>
              <a:off x="152400" y="1295401"/>
              <a:ext cx="8436034" cy="4272022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1378462"/>
                    <a:gridCol w="2129767"/>
                    <a:gridCol w="3806444"/>
                    <a:gridCol w="1121361"/>
                  </a:tblGrid>
                  <a:tr h="48433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 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=001=1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8433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×</m:t>
                                </m:r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=1×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=010=2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8433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×</m:t>
                                </m:r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×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=100=4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8433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dirty="0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dirty="0" smtClean="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b="0" i="1" dirty="0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dirty="0" smtClean="0">
                                  <a:effectLst/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=101=5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8433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×</m:t>
                                </m:r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=(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+1)×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600" dirty="0" smtClean="0">
                              <a:effectLst/>
                            </a:rPr>
                            <a:t> </a:t>
                          </a:r>
                          <a:br>
                            <a:rPr lang="en-US" sz="1600" dirty="0" smtClean="0">
                              <a:effectLst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=111=7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9585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×</m:t>
                                </m:r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=(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+1)×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600" dirty="0" smtClean="0">
                              <a:effectLst/>
                            </a:rPr>
                            <a:t> </a:t>
                          </a:r>
                          <a:br>
                            <a:rPr lang="en-US" sz="1600" dirty="0" smtClean="0">
                              <a:effectLst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+1+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600" dirty="0" smtClean="0">
                              <a:effectLst/>
                            </a:rPr>
                            <a:t> </a:t>
                          </a:r>
                          <a:br>
                            <a:rPr lang="en-US" sz="1600" dirty="0" smtClean="0">
                              <a:effectLst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=011=3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8433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×</m:t>
                                </m:r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=(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+1)×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=110=6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8433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×</m:t>
                                </m:r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=(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)×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+1+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=001=1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Content Placeholder 1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66831963"/>
                  </p:ext>
                </p:extLst>
              </p:nvPr>
            </p:nvGraphicFramePr>
            <p:xfrm>
              <a:off x="152400" y="1295401"/>
              <a:ext cx="8436034" cy="4295708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1378462"/>
                    <a:gridCol w="2129767"/>
                    <a:gridCol w="3806444"/>
                    <a:gridCol w="1121361"/>
                  </a:tblGrid>
                  <a:tr h="4843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1266" r="-512389" b="-792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4571" t="-1266" r="-230857" b="-792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52174" t="-1266" b="-792405"/>
                          </a:stretch>
                        </a:blipFill>
                      </a:tcPr>
                    </a:tc>
                  </a:tr>
                  <a:tr h="4843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100000" r="-512389" b="-68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4571" t="-100000" r="-230857" b="-68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2308" t="-100000" r="-29487" b="-68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52174" t="-100000" b="-682500"/>
                          </a:stretch>
                        </a:blipFill>
                      </a:tcPr>
                    </a:tc>
                  </a:tr>
                  <a:tr h="4843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202532" r="-512389" b="-5911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4571" t="-202532" r="-230857" b="-5911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2308" t="-202532" r="-29487" b="-5911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52174" t="-202532" b="-591139"/>
                          </a:stretch>
                        </a:blipFill>
                      </a:tcPr>
                    </a:tc>
                  </a:tr>
                  <a:tr h="4843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298750" r="-512389" b="-48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4571" t="-298750" r="-230857" b="-48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2308" t="-298750" r="-29487" b="-48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52174" t="-298750" b="-483750"/>
                          </a:stretch>
                        </a:blipFill>
                      </a:tcPr>
                    </a:tc>
                  </a:tr>
                  <a:tr h="5536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354444" r="-512389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4571" t="-354444" r="-230857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2308" t="-354444" r="-29487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52174" t="-354444" b="-330000"/>
                          </a:stretch>
                        </a:blipFill>
                      </a:tcPr>
                    </a:tc>
                  </a:tr>
                  <a:tr h="8360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298540" r="-512389" b="-1167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4571" t="-298540" r="-230857" b="-1167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2308" t="-298540" r="-29487" b="-1167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52174" t="-298540" b="-116788"/>
                          </a:stretch>
                        </a:blipFill>
                      </a:tcPr>
                    </a:tc>
                  </a:tr>
                  <a:tr h="4843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682500" r="-51238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4571" t="-682500" r="-23085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2308" t="-682500" r="-2948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52174" t="-682500" b="-100000"/>
                          </a:stretch>
                        </a:blipFill>
                      </a:tcPr>
                    </a:tc>
                  </a:tr>
                  <a:tr h="4843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t="-792405" r="-512389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64571" t="-792405" r="-230857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92308" t="-792405" r="-29487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652174" t="-792405" b="-126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Linear Codes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415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see from the power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7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that we have the cyclic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working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mod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endParaRPr lang="en-US" dirty="0" smtClean="0">
                  <a:latin typeface="Cambria Math" pitchFamily="18" charset="0"/>
                </a:endParaRPr>
              </a:p>
              <a:p>
                <a:r>
                  <a:rPr lang="en-US" b="1" dirty="0"/>
                  <a:t>Theorem </a:t>
                </a:r>
                <a:r>
                  <a:rPr lang="en-US" b="1" dirty="0" smtClean="0"/>
                  <a:t>[TW]:</a:t>
                </a:r>
                <a:r>
                  <a:rPr lang="en-US" dirty="0" smtClean="0"/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is the generating matrix for a code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=[−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is the parity check matrix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Constructing </a:t>
                </a:r>
                <a:r>
                  <a:rPr lang="en-US" dirty="0"/>
                  <a:t>the parity check matrix </a:t>
                </a:r>
                <a:r>
                  <a:rPr lang="en-US" dirty="0" smtClean="0"/>
                  <a:t> [</a:t>
                </a:r>
                <a:r>
                  <a:rPr lang="en-US" dirty="0"/>
                  <a:t>RT1</a:t>
                </a:r>
                <a:r>
                  <a:rPr lang="en-US" dirty="0" smtClean="0"/>
                  <a:t>]:</a:t>
                </a:r>
                <a:br>
                  <a:rPr lang="en-US" dirty="0" smtClean="0"/>
                </a:br>
                <a:r>
                  <a:rPr lang="en-US" dirty="0" smtClean="0"/>
                  <a:t>Compile the remainders in the table into the matrix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7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7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74" t="-1740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Parity Check Matrix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5635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/>
              <a:lstStyle/>
              <a:p>
                <a:r>
                  <a:rPr lang="en-US" dirty="0" smtClean="0"/>
                  <a:t>Using the theorem [TW] stated previously, the generating matrix is: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𝐺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b="1" i="1" u="sng" dirty="0"/>
                  <a:t>Example </a:t>
                </a:r>
                <a:r>
                  <a:rPr lang="en-US" dirty="0"/>
                  <a:t>Suppose we begin with a plaintext word,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=1010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We will encode it with </a:t>
                </a:r>
                <a:r>
                  <a:rPr lang="en-US" i="1" dirty="0"/>
                  <a:t>G</a:t>
                </a:r>
                <a:r>
                  <a:rPr lang="en-US" dirty="0"/>
                  <a:t>, alter one bit, then use the parity check matrix </a:t>
                </a:r>
                <a:r>
                  <a:rPr lang="en-US" i="1" dirty="0"/>
                  <a:t>H </a:t>
                </a:r>
                <a:r>
                  <a:rPr lang="en-US" dirty="0"/>
                  <a:t>to identify the error.</a:t>
                </a: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74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Generating Matrix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28921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the set of polynomials with coefficients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/>
                  <a:t>We will typically work with polynomials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which we often represent </a:t>
                </a:r>
                <a:r>
                  <a:rPr lang="en-US" dirty="0"/>
                  <a:t>it in binary notation. </a:t>
                </a:r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For example, </a:t>
                </a:r>
                <a:b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X</m:t>
                    </m:r>
                    <m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+1→100010011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(an </a:t>
                </a:r>
                <a:r>
                  <a:rPr lang="en-US" dirty="0"/>
                  <a:t>important polynomial for the Advanced Encryption Standard (AES</a:t>
                </a:r>
                <a:r>
                  <a:rPr lang="en-US" dirty="0" smtClean="0"/>
                  <a:t>).)</a:t>
                </a:r>
              </a:p>
              <a:p>
                <a:r>
                  <a:rPr lang="en-US" dirty="0"/>
                  <a:t>The binary digits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8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7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are the coefficients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8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74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9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1" i="1" dirty="0" smtClean="0"/>
                  <a:t>Constructing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𝑮𝑭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en-US" b="1" i="1" dirty="0"/>
              </a:p>
            </p:txBody>
          </p:sp>
        </mc:Choice>
        <mc:Fallback xmlns="">
          <p:sp>
            <p:nvSpPr>
              <p:cNvPr id="4" name="Title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  <a:blipFill rotWithShape="1">
                <a:blip r:embed="rId3"/>
                <a:stretch>
                  <a:fillRect l="-2480" t="-26136" b="-5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8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US" b="1" i="1" u="sng" dirty="0" smtClean="0"/>
                  <a:t>Example (cont)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endParaRPr lang="en-US" i="1" dirty="0" smtClean="0"/>
              </a:p>
              <a:p>
                <a:pPr marL="109728" indent="0">
                  <a:buNone/>
                </a:pPr>
                <a:r>
                  <a:rPr lang="en-US" i="1" u="sng" dirty="0"/>
                  <a:t>Step 1.</a:t>
                </a:r>
                <a:r>
                  <a:rPr lang="en-US" i="1" dirty="0"/>
                  <a:t>  Compute code word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𝑝𝐺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𝑝𝐺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Observe: </a:t>
                </a:r>
                <a:r>
                  <a:rPr lang="en-US" dirty="0" err="1" smtClean="0"/>
                  <a:t>codeword</a:t>
                </a:r>
                <a:r>
                  <a:rPr lang="en-US" dirty="0" smtClean="0"/>
                  <a:t> </a:t>
                </a:r>
                <a:r>
                  <a:rPr lang="en-US" dirty="0"/>
                  <a:t>contains the plaintext word </a:t>
                </a:r>
                <a:r>
                  <a:rPr lang="en-US" dirty="0" smtClean="0"/>
                  <a:t>followed </a:t>
                </a:r>
                <a:r>
                  <a:rPr lang="en-US" dirty="0"/>
                  <a:t>by three check bits 001.  </a:t>
                </a:r>
                <a:endParaRPr lang="en-US" dirty="0" smtClean="0"/>
              </a:p>
              <a:p>
                <a:r>
                  <a:rPr lang="en-US" dirty="0"/>
                  <a:t>Now, we will alter the 4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  <a:r>
                  <a:rPr lang="en-US" dirty="0" smtClean="0"/>
                  <a:t>bit </a:t>
                </a:r>
                <a:br>
                  <a:rPr lang="en-US" dirty="0" smtClean="0"/>
                </a:br>
                <a:r>
                  <a:rPr lang="en-US" dirty="0" smtClean="0"/>
                  <a:t>  (to simulate an error):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109728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222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Hamming Example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049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US" b="1" i="1" u="sng" dirty="0" smtClean="0"/>
                  <a:t>Example </a:t>
                </a:r>
                <a:r>
                  <a:rPr lang="en-US" b="1" i="1" u="sng" dirty="0"/>
                  <a:t>(cont)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endParaRPr lang="en-US" i="1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109728" indent="0">
                  <a:buNone/>
                </a:pPr>
                <a:r>
                  <a:rPr lang="en-US" i="1" dirty="0"/>
                  <a:t>Step 2.  Compute the check bit product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endParaRPr lang="en-US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𝐻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7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</a:rPr>
                        <m:t>          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Note: unaltered </a:t>
                </a:r>
                <a:r>
                  <a:rPr lang="en-US" dirty="0" err="1" smtClean="0"/>
                  <a:t>codewords</a:t>
                </a:r>
                <a:r>
                  <a:rPr lang="en-US" dirty="0" smtClean="0"/>
                  <a:t> produce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𝑐𝐻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=(</m:t>
                    </m:r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e>
                        <m:e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e>
                        <m:e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e>
                      </m:mr>
                    </m:m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the 4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column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Hence 4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bit was changed.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222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Hamming Example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05181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US" b="1" i="1" u="sng" dirty="0" smtClean="0"/>
                  <a:t>Example </a:t>
                </a:r>
                <a:r>
                  <a:rPr lang="en-US" b="1" i="1" u="sng" dirty="0"/>
                  <a:t>(cont)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endParaRPr lang="en-US" i="1" dirty="0" smtClean="0"/>
              </a:p>
              <a:p>
                <a:pPr marL="109728" indent="0">
                  <a:buNone/>
                </a:pPr>
                <a:r>
                  <a:rPr lang="en-US" i="1" u="sng" dirty="0" smtClean="0">
                    <a:latin typeface="Cambria Math"/>
                  </a:rPr>
                  <a:t>Step 3:</a:t>
                </a:r>
                <a:r>
                  <a:rPr lang="en-US" dirty="0" smtClean="0">
                    <a:latin typeface="Cambria Math"/>
                  </a:rPr>
                  <a:t>  Correct bit and check</a:t>
                </a:r>
                <a:endParaRPr lang="en-US" b="0" i="1" u="sng" dirty="0" smtClean="0">
                  <a:latin typeface="Cambria Math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𝑐𝐻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7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</a:rPr>
                        <m:t>        </m:t>
                      </m:r>
                      <m:r>
                        <a:rPr lang="en-US" sz="2400" b="0" i="1" smtClean="0">
                          <a:latin typeface="Cambria Math"/>
                        </a:rPr>
                        <m:t>=(</m:t>
                      </m:r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e>
                        </m:mr>
                      </m:m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222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Hamming Example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12856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Finite Elements and P.D.E.s</a:t>
            </a:r>
            <a:endParaRPr lang="en-US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applications of Partial Differential Equations (PDEs) are </a:t>
                </a:r>
              </a:p>
              <a:p>
                <a:r>
                  <a:rPr lang="en-US" dirty="0" smtClean="0"/>
                  <a:t>Many analytic </a:t>
                </a:r>
                <a:r>
                  <a:rPr lang="en-US" dirty="0"/>
                  <a:t>techniques are available for solving linear PDEs in standard </a:t>
                </a:r>
                <a:r>
                  <a:rPr lang="en-US" dirty="0" smtClean="0"/>
                  <a:t>forms:</a:t>
                </a:r>
              </a:p>
              <a:p>
                <a:r>
                  <a:rPr lang="en-US" dirty="0" smtClean="0"/>
                  <a:t>Wave equation: 	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𝑐𝑢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 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Poisson/Laplace equation: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𝑐𝑢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 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Heat equation:  </a:t>
                </a:r>
                <a:endParaRPr lang="en-US" b="0" i="1" dirty="0" smtClean="0">
                  <a:latin typeface="Cambria Math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𝑐𝑢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 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68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many applications, the equations become too complex for known analytical methods.</a:t>
            </a:r>
          </a:p>
          <a:p>
            <a:r>
              <a:rPr lang="en-US" dirty="0" smtClean="0"/>
              <a:t>In this case, we must use numerical </a:t>
            </a:r>
            <a:r>
              <a:rPr lang="en-US" dirty="0"/>
              <a:t>methods of approximating solutions to </a:t>
            </a:r>
            <a:r>
              <a:rPr lang="en-US" dirty="0" smtClean="0"/>
              <a:t>PDEs.  </a:t>
            </a:r>
          </a:p>
          <a:p>
            <a:r>
              <a:rPr lang="en-US" dirty="0" smtClean="0"/>
              <a:t>Difference methods-</a:t>
            </a:r>
          </a:p>
          <a:p>
            <a:pPr marL="667512" lvl="2" indent="0">
              <a:buNone/>
            </a:pPr>
            <a:r>
              <a:rPr lang="en-US" dirty="0" smtClean="0"/>
              <a:t>approximate </a:t>
            </a:r>
            <a:r>
              <a:rPr lang="en-US" dirty="0"/>
              <a:t>derivatives by calculating differences over increasingly small </a:t>
            </a:r>
            <a:r>
              <a:rPr lang="en-US" dirty="0" smtClean="0"/>
              <a:t>intervals that converge to the analytical solution</a:t>
            </a:r>
          </a:p>
          <a:p>
            <a:r>
              <a:rPr lang="en-US" dirty="0" smtClean="0"/>
              <a:t>Other useful methods:</a:t>
            </a:r>
          </a:p>
          <a:p>
            <a:pPr marL="667512" lvl="2" indent="0">
              <a:buNone/>
            </a:pPr>
            <a:r>
              <a:rPr lang="en-US" dirty="0" smtClean="0"/>
              <a:t>Crank-Nicolson method and Rayleigh-Ritz method </a:t>
            </a:r>
            <a:endParaRPr lang="en-US" dirty="0"/>
          </a:p>
        </p:txBody>
      </p:sp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Numerical Methods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268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257800" cy="5257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given region is divided into a finite number of geometric sub-regions, called the finite elements.  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a set of basis functions from a chosen function space to extrapolate the values of the solution for each finite </a:t>
            </a:r>
            <a:r>
              <a:rPr lang="en-US" dirty="0" smtClean="0"/>
              <a:t>element using </a:t>
            </a:r>
            <a:r>
              <a:rPr lang="en-US" dirty="0"/>
              <a:t>initial values and boundary </a:t>
            </a:r>
            <a:r>
              <a:rPr lang="en-US" dirty="0" smtClean="0"/>
              <a:t>values</a:t>
            </a:r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Finite Element Method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00400"/>
            <a:ext cx="3581400" cy="2686050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83" y="1257029"/>
            <a:ext cx="1857634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 fontScale="92500"/>
              </a:bodyPr>
              <a:lstStyle/>
              <a:p>
                <a:pPr marL="109728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/>
                  <a:t>key </a:t>
                </a:r>
                <a:r>
                  <a:rPr lang="en-US" dirty="0" smtClean="0"/>
                  <a:t>steps:</a:t>
                </a:r>
                <a:endParaRPr lang="en-US" dirty="0"/>
              </a:p>
              <a:p>
                <a:pPr lvl="0"/>
                <a:r>
                  <a:rPr lang="en-US" dirty="0"/>
                  <a:t>Define our finite element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/>
                  <a:t> and the nature and parameters of the functions v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0"/>
                <a:r>
                  <a:rPr lang="en-US" dirty="0"/>
                  <a:t>Compute the local stiffness matrix and the coefficients of the local basis functions.</a:t>
                </a:r>
              </a:p>
              <a:p>
                <a:pPr lvl="0"/>
                <a:r>
                  <a:rPr lang="en-US" dirty="0"/>
                  <a:t>Compute the values of the global nodes and </a:t>
                </a:r>
                <a:r>
                  <a:rPr lang="en-US" dirty="0" smtClean="0"/>
                  <a:t>map </a:t>
                </a:r>
                <a:r>
                  <a:rPr lang="en-US" dirty="0"/>
                  <a:t>the local nodes </a:t>
                </a:r>
                <a:r>
                  <a:rPr lang="en-US" dirty="0" smtClean="0"/>
                  <a:t>to </a:t>
                </a:r>
                <a:r>
                  <a:rPr lang="en-US" dirty="0"/>
                  <a:t>global nodes.</a:t>
                </a:r>
              </a:p>
              <a:p>
                <a:pPr lvl="0"/>
                <a:r>
                  <a:rPr lang="en-US" dirty="0"/>
                  <a:t>Compute the global stiffness matrix, </a:t>
                </a:r>
                <a:r>
                  <a:rPr lang="en-US" i="1" dirty="0"/>
                  <a:t>S</a:t>
                </a:r>
                <a:r>
                  <a:rPr lang="en-US" dirty="0"/>
                  <a:t>,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(coefficients </a:t>
                </a:r>
                <a:r>
                  <a:rPr lang="en-US" dirty="0"/>
                  <a:t>of the system which we need to solve</a:t>
                </a:r>
                <a:r>
                  <a:rPr lang="en-US" dirty="0" smtClean="0"/>
                  <a:t>.)</a:t>
                </a:r>
                <a:endParaRPr lang="en-US" dirty="0"/>
              </a:p>
              <a:p>
                <a:pPr lvl="0"/>
                <a:r>
                  <a:rPr lang="en-US" dirty="0"/>
                  <a:t>Compute the values of the vector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Ω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0"/>
                <a:r>
                  <a:rPr lang="en-US" dirty="0"/>
                  <a:t>Finally, we will solve the matrix equation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𝐛</m:t>
                    </m:r>
                  </m:oMath>
                </a14:m>
                <a:r>
                  <a:rPr lang="en-US" b="1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4"/>
                <a:stretch>
                  <a:fillRect t="-1044" r="-1333" b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Finite Element Method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22608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0"/>
                <a:ext cx="8229600" cy="5257800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Let’s consider the Poisson </a:t>
                </a:r>
                <a:r>
                  <a:rPr lang="en-US" dirty="0"/>
                  <a:t>problem: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Δ</m:t>
                      </m:r>
                      <m:r>
                        <a:rPr lang="en-US" i="1">
                          <a:latin typeface="Cambria Math"/>
                        </a:rPr>
                        <m:t>𝑢</m:t>
                      </m:r>
                      <m:r>
                        <m:rPr>
                          <m:aln/>
                        </m:rP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   </m:t>
                      </m:r>
                      <m:r>
                        <a:rPr lang="en-US" i="1">
                          <a:latin typeface="Cambria Math"/>
                        </a:rPr>
                        <m:t>𝑖𝑛</m:t>
                      </m:r>
                      <m:r>
                        <a:rPr lang="en-US" i="1">
                          <a:latin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  <m:r>
                        <a:rPr lang="en-US" i="1">
                          <a:latin typeface="Cambria Math"/>
                        </a:rPr>
                        <m:t>,   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𝑢</m:t>
                      </m:r>
                      <m:r>
                        <m:rPr>
                          <m:aln/>
                        </m:rP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0   </m:t>
                      </m:r>
                      <m:r>
                        <a:rPr lang="en-US" i="1">
                          <a:latin typeface="Cambria Math"/>
                        </a:rPr>
                        <m:t>𝑜𝑛</m:t>
                      </m:r>
                      <m:r>
                        <a:rPr lang="en-US" i="1">
                          <a:latin typeface="Cambria Math"/>
                        </a:rPr>
                        <m:t>   </m:t>
                      </m:r>
                      <m:r>
                        <a:rPr lang="en-US" i="1">
                          <a:latin typeface="Cambria Math"/>
                        </a:rPr>
                        <m:t>𝜕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:r>
                  <a:rPr lang="en-US" dirty="0" smtClean="0"/>
                  <a:t>We will implement FEM with </a:t>
                </a:r>
                <a:r>
                  <a:rPr lang="en-US" dirty="0"/>
                  <a:t>MATLAB algorithms.  </a:t>
                </a:r>
                <a:endParaRPr lang="en-US" dirty="0" smtClean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r>
                  <a:rPr lang="en-US" dirty="0">
                    <a:hlinkClick r:id="rId2"/>
                  </a:rPr>
                  <a:t>http://knightmath.com/tamu/poisson</a:t>
                </a:r>
                <a:r>
                  <a:rPr lang="en-US" dirty="0" smtClean="0">
                    <a:hlinkClick r:id="rId2"/>
                  </a:rPr>
                  <a:t>/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8229600" cy="5257800"/>
              </a:xfrm>
              <a:blipFill rotWithShape="1">
                <a:blip r:embed="rId4"/>
                <a:stretch>
                  <a:fillRect l="-148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FEM and Poisson’s Equation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268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2</a:t>
            </a:r>
            <a:r>
              <a:rPr lang="en-US" b="1" i="1" u="sng" baseline="30000" dirty="0" smtClean="0"/>
              <a:t>k</a:t>
            </a:r>
            <a:r>
              <a:rPr lang="en-US" b="1" i="1" u="sng" dirty="0" smtClean="0"/>
              <a:t> Factorial Design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Experiments are an important tool for all areas of science and engineering.  </a:t>
            </a:r>
            <a:endParaRPr lang="en-US" dirty="0" smtClean="0"/>
          </a:p>
          <a:p>
            <a:r>
              <a:rPr lang="en-US" dirty="0" smtClean="0"/>
              <a:t>We must carefully </a:t>
            </a:r>
            <a:r>
              <a:rPr lang="en-US" dirty="0"/>
              <a:t>consider the </a:t>
            </a:r>
            <a:r>
              <a:rPr lang="en-US" i="1" dirty="0"/>
              <a:t>design</a:t>
            </a:r>
            <a:r>
              <a:rPr lang="en-US" dirty="0"/>
              <a:t> of the experiment.  </a:t>
            </a:r>
            <a:endParaRPr lang="en-US" dirty="0" smtClean="0"/>
          </a:p>
          <a:p>
            <a:r>
              <a:rPr lang="en-US" dirty="0" smtClean="0"/>
              <a:t>Often </a:t>
            </a:r>
            <a:r>
              <a:rPr lang="en-US" dirty="0"/>
              <a:t>a result is affected by multiple factors. 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useful to perform a </a:t>
            </a:r>
            <a:r>
              <a:rPr lang="en-US" i="1" dirty="0"/>
              <a:t>factorial experiment</a:t>
            </a:r>
            <a:r>
              <a:rPr lang="en-US" dirty="0"/>
              <a:t>, which is performed at all factor levels.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With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</a:t>
                </a:r>
                <a:r>
                  <a:rPr lang="en-US" dirty="0"/>
                  <a:t>factors that can be controlled, we can use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factorial design.  </a:t>
                </a:r>
              </a:p>
              <a:p>
                <a:r>
                  <a:rPr lang="en-US" dirty="0" smtClean="0"/>
                  <a:t>Analyze </a:t>
                </a:r>
                <a:r>
                  <a:rPr lang="en-US" dirty="0"/>
                  <a:t>the effects of the individual factors as well as the joint effect of the factors on the response.  </a:t>
                </a:r>
                <a:endParaRPr lang="en-US" dirty="0" smtClean="0"/>
              </a:p>
              <a:p>
                <a:r>
                  <a:rPr lang="en-US" dirty="0" smtClean="0"/>
                  <a:t>Quantitative </a:t>
                </a:r>
                <a:r>
                  <a:rPr lang="en-US" i="1" dirty="0"/>
                  <a:t>or</a:t>
                </a:r>
                <a:r>
                  <a:rPr lang="en-US" dirty="0"/>
                  <a:t> qualitative responses </a:t>
                </a:r>
                <a:r>
                  <a:rPr lang="en-US" dirty="0" smtClean="0"/>
                  <a:t>studied </a:t>
                </a:r>
                <a:r>
                  <a:rPr lang="en-US" dirty="0"/>
                  <a:t>at </a:t>
                </a:r>
                <a:r>
                  <a:rPr lang="en-US" u="sng" dirty="0"/>
                  <a:t>only two levels</a:t>
                </a:r>
                <a:r>
                  <a:rPr lang="en-US" dirty="0"/>
                  <a:t> for each factor.  </a:t>
                </a:r>
                <a:endParaRPr lang="en-US" dirty="0" smtClean="0"/>
              </a:p>
              <a:p>
                <a:r>
                  <a:rPr lang="en-US" dirty="0" smtClean="0"/>
                  <a:t>Called </a:t>
                </a:r>
                <a:r>
                  <a:rPr lang="en-US" dirty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factorial design since the experiment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observations. [MR]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3"/>
                <a:stretch>
                  <a:fillRect l="-74" t="-116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9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b="1" i="1" dirty="0" smtClean="0"/>
                  <a:t> Factorial Design</a:t>
                </a:r>
                <a:endParaRPr lang="en-US" b="1" i="1" dirty="0"/>
              </a:p>
            </p:txBody>
          </p:sp>
        </mc:Choice>
        <mc:Fallback xmlns="">
          <p:sp>
            <p:nvSpPr>
              <p:cNvPr id="4" name="Title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  <a:blipFill rotWithShape="1">
                <a:blip r:embed="rId4"/>
                <a:stretch>
                  <a:fillRect t="-23864" b="-5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25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en-US" b="1" i="1" dirty="0" smtClean="0"/>
                  <a:t>Addition and Subtraction</a:t>
                </a:r>
              </a:p>
              <a:p>
                <a:r>
                  <a:rPr lang="en-US" dirty="0" smtClean="0"/>
                  <a:t>Addition </a:t>
                </a:r>
                <a:r>
                  <a:rPr lang="en-US" dirty="0"/>
                  <a:t>is the XOR operation, denoted with the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⊕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modulo </a:t>
                </a:r>
                <a:r>
                  <a:rPr lang="en-US" dirty="0" smtClean="0"/>
                  <a:t>2.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1⊕1=0,  1⊕0=1,  0⊕0=0</m:t>
                    </m:r>
                  </m:oMath>
                </a14:m>
                <a:endParaRPr lang="en-US" dirty="0" smtClean="0"/>
              </a:p>
              <a:p>
                <a:r>
                  <a:rPr lang="en-US" i="1" u="sng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Example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: Add </a:t>
                </a:r>
                <a:b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8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8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7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/>
                </a:r>
                <a:b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as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a polynomial and in binary notation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8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8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7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109728" indent="0">
                  <a:buNone/>
                </a:pPr>
                <a:r>
                  <a:rPr lang="en-US" dirty="0" smtClean="0"/>
                  <a:t>Note: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and</m:t>
                    </m:r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terms have vanished since the coefficients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2≡0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2)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222" t="-1160" r="-1481" b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9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1" i="1" dirty="0" smtClean="0"/>
                  <a:t>Arithmetic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𝑮𝑭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en-US" b="1" i="1" dirty="0"/>
              </a:p>
            </p:txBody>
          </p:sp>
        </mc:Choice>
        <mc:Fallback xmlns="">
          <p:sp>
            <p:nvSpPr>
              <p:cNvPr id="4" name="Title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  <a:blipFill rotWithShape="1">
                <a:blip r:embed="rId3"/>
                <a:stretch>
                  <a:fillRect l="-2480" t="-26136" b="-5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8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5791200" cy="52578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factorial </a:t>
                </a:r>
                <a:r>
                  <a:rPr lang="en-US" dirty="0" smtClean="0"/>
                  <a:t>design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dirty="0" smtClean="0"/>
                  <a:t>two factors </a:t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:r>
                  <a:rPr lang="en-US" i="1" dirty="0" smtClean="0"/>
                  <a:t>B</a:t>
                </a:r>
                <a:r>
                  <a:rPr lang="en-US" dirty="0"/>
                  <a:t>)</a:t>
                </a:r>
                <a:endParaRPr lang="en-US" dirty="0" smtClean="0"/>
              </a:p>
              <a:p>
                <a:r>
                  <a:rPr lang="en-US" dirty="0" smtClean="0"/>
                  <a:t>Observe </a:t>
                </a:r>
                <a:r>
                  <a:rPr lang="en-US" dirty="0"/>
                  <a:t>these factors at two levels, low(-) and high(+), </a:t>
                </a:r>
                <a:endParaRPr lang="en-US" dirty="0" smtClean="0"/>
              </a:p>
              <a:p>
                <a:r>
                  <a:rPr lang="en-US" dirty="0" smtClean="0"/>
                  <a:t>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=4</m:t>
                    </m:r>
                  </m:oMath>
                </a14:m>
                <a:r>
                  <a:rPr lang="en-US" dirty="0"/>
                  <a:t> observations as shown in the geometric model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and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𝑎𝑏</m:t>
                    </m:r>
                  </m:oMath>
                </a14:m>
                <a:r>
                  <a:rPr lang="en-US" dirty="0"/>
                  <a:t> represent the total of all </a:t>
                </a:r>
                <a:r>
                  <a:rPr lang="en-US" i="1" dirty="0"/>
                  <a:t>n</a:t>
                </a:r>
                <a:r>
                  <a:rPr lang="en-US" dirty="0"/>
                  <a:t> observations taken at these levels.  </a:t>
                </a:r>
                <a:endParaRPr lang="en-US" dirty="0" smtClean="0"/>
              </a:p>
              <a:p>
                <a:r>
                  <a:rPr lang="en-US" dirty="0" smtClean="0"/>
                  <a:t>Design addresses </a:t>
                </a:r>
                <a:r>
                  <a:rPr lang="en-US" dirty="0"/>
                  <a:t>all possible factors and interactions.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5791200" cy="5257800"/>
              </a:xfrm>
              <a:blipFill rotWithShape="1">
                <a:blip r:embed="rId6"/>
                <a:stretch>
                  <a:fillRect l="-105" t="-348" r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9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b="1" i="1" dirty="0"/>
                  <a:t> Factorial Design</a:t>
                </a:r>
              </a:p>
            </p:txBody>
          </p:sp>
        </mc:Choice>
        <mc:Fallback xmlns="">
          <p:sp>
            <p:nvSpPr>
              <p:cNvPr id="4" name="Title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  <a:blipFill rotWithShape="1">
                <a:blip r:embed="rId5"/>
                <a:stretch>
                  <a:fillRect t="-23864" b="-5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43" y="990600"/>
            <a:ext cx="2632075" cy="24458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558756" y="3276600"/>
            <a:ext cx="2366962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Treat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ment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A	B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(1)	-	-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	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	-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	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	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ab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	+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/>
              <a:lstStyle/>
              <a:p>
                <a:r>
                  <a:rPr lang="en-US" dirty="0" smtClean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n</m:t>
                    </m:r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a</m:t>
                    </m:r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factorial design, </a:t>
                </a:r>
                <a:r>
                  <a:rPr lang="en-US" dirty="0" smtClean="0"/>
                  <a:t>the </a:t>
                </a:r>
                <a:r>
                  <a:rPr lang="en-US" dirty="0"/>
                  <a:t>combinations of the (+) and (-) symbols mirror the binary representation of the polynomials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𝐺𝐹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 </a:t>
                </a:r>
                <a:endParaRPr lang="en-US" dirty="0" smtClean="0"/>
              </a:p>
              <a:p>
                <a:r>
                  <a:rPr lang="en-US" dirty="0" smtClean="0"/>
                  <a:t>Testing of </a:t>
                </a:r>
                <a:r>
                  <a:rPr lang="en-US" dirty="0"/>
                  <a:t>each of the factors at many </a:t>
                </a:r>
                <a:r>
                  <a:rPr lang="en-US" dirty="0" smtClean="0"/>
                  <a:t>levels is often unnecessary. 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factorial model gives us a good picture of which factors are significant by testing them at only two levels each.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3"/>
                <a:stretch>
                  <a:fillRect l="-74" t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9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b="1" i="1" dirty="0"/>
                  <a:t> Factorial Design</a:t>
                </a:r>
              </a:p>
            </p:txBody>
          </p:sp>
        </mc:Choice>
        <mc:Fallback xmlns="">
          <p:sp>
            <p:nvSpPr>
              <p:cNvPr id="4" name="Title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  <a:blipFill rotWithShape="1">
                <a:blip r:embed="rId4"/>
                <a:stretch>
                  <a:fillRect t="-23864" b="-5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4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en-US" i="1" u="sng" dirty="0" smtClean="0"/>
                  <a:t>Example</a:t>
                </a:r>
                <a:r>
                  <a:rPr lang="en-US" dirty="0"/>
                  <a:t>:</a:t>
                </a:r>
              </a:p>
              <a:p>
                <a:pPr marL="109728" indent="0">
                  <a:buNone/>
                </a:pPr>
                <a:r>
                  <a:rPr lang="en-US" dirty="0"/>
                  <a:t>An article in </a:t>
                </a:r>
                <a:r>
                  <a:rPr lang="en-US" i="1" dirty="0" err="1"/>
                  <a:t>Analytica</a:t>
                </a:r>
                <a:r>
                  <a:rPr lang="en-US" i="1" dirty="0"/>
                  <a:t> </a:t>
                </a:r>
                <a:r>
                  <a:rPr lang="en-US" i="1" dirty="0" err="1"/>
                  <a:t>Chimica</a:t>
                </a:r>
                <a:r>
                  <a:rPr lang="en-US" i="1" dirty="0"/>
                  <a:t> </a:t>
                </a:r>
                <a:r>
                  <a:rPr lang="en-US" i="1" dirty="0" err="1"/>
                  <a:t>Acta</a:t>
                </a:r>
                <a:r>
                  <a:rPr lang="en-US" dirty="0"/>
                  <a:t> examined four parameters that affect the sensitivity and detection of the analytical instruments used to measure clinical samples.  They optimized the sensor function using EBC samples spiked with acetone, a known clinical biomarker in breath.  The following table shows the results for a single replicate of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factorial experiment for one of the outputs, the average amplitude of acetone peak over three repetitions.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3"/>
                <a:stretch>
                  <a:fillRect l="-222" t="-1160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Clinical Samples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0931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27344"/>
              </p:ext>
            </p:extLst>
          </p:nvPr>
        </p:nvGraphicFramePr>
        <p:xfrm>
          <a:off x="228599" y="906087"/>
          <a:ext cx="6172202" cy="5382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6482"/>
                <a:gridCol w="927144"/>
                <a:gridCol w="927144"/>
                <a:gridCol w="927144"/>
                <a:gridCol w="927144"/>
                <a:gridCol w="927144"/>
              </a:tblGrid>
              <a:tr h="896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Configuration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</a:rPr>
                        <a:t>Yield 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</a:tr>
              <a:tr h="277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</a:tr>
              <a:tr h="277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0.1193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</a:tr>
              <a:tr h="277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0.1196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</a:tr>
              <a:tr h="277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0.1192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</a:tr>
              <a:tr h="277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0.1186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</a:tr>
              <a:tr h="277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0.1188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</a:tr>
              <a:tr h="277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0.1191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</a:tr>
              <a:tr h="277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0.1186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</a:tr>
              <a:tr h="277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0.121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</a:tr>
              <a:tr h="277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0.1195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</a:tr>
              <a:tr h="277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0.1196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</a:tr>
              <a:tr h="277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0.1191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</a:tr>
              <a:tr h="277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0.1192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</a:tr>
              <a:tr h="277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0.1194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</a:tr>
              <a:tr h="277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0.1188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</a:tr>
              <a:tr h="277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0.1188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48" marR="22948" marT="0" marB="0" anchor="ctr"/>
                </a:tc>
              </a:tr>
            </a:tbl>
          </a:graphicData>
        </a:graphic>
      </p:graphicFrame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Clinical Samples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527800" y="1524000"/>
            <a:ext cx="2311400" cy="441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cs typeface="Arial" pitchFamily="34" charset="0"/>
              </a:rPr>
              <a:t>A: RF voltage of the DMS Sensor (1200 or 1400V)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cs typeface="Arial" pitchFamily="34" charset="0"/>
              </a:rPr>
              <a:t>B: Nitrogen carrier gas flow rate (250 or 500)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cs typeface="Arial" pitchFamily="34" charset="0"/>
              </a:rPr>
              <a:t>C: Solid phase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cs typeface="Arial" pitchFamily="34" charset="0"/>
              </a:rPr>
              <a:t>microextraction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cs typeface="Arial" pitchFamily="34" charset="0"/>
              </a:rPr>
              <a:t> filter type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cs typeface="Arial" pitchFamily="34" charset="0"/>
              </a:rPr>
              <a:t>polyacrylate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cs typeface="Arial" pitchFamily="34" charset="0"/>
              </a:rPr>
              <a:t> or PDMS-DVB)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cs typeface="Arial" pitchFamily="34" charset="0"/>
              </a:rPr>
              <a:t>D: GC cooling profile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cs typeface="Arial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cs typeface="Arial" pitchFamily="34" charset="0"/>
              </a:rPr>
              <a:t>(cryogenic and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cs typeface="Arial" pitchFamily="34" charset="0"/>
              </a:rPr>
              <a:t>noncryogenic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cs typeface="Arial" pitchFamily="34" charset="0"/>
              </a:rPr>
              <a:t>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Data: </a:t>
                </a:r>
                <a:r>
                  <a:rPr lang="en-US" dirty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factorial experiment on clinical samples</a:t>
                </a:r>
                <a:br>
                  <a:rPr lang="en-US" dirty="0"/>
                </a:br>
                <a:r>
                  <a:rPr lang="en-US" b="1" dirty="0"/>
                  <a:t>Objective:</a:t>
                </a:r>
                <a:r>
                  <a:rPr lang="en-US" dirty="0"/>
                  <a:t> Factor analysis and interaction of factor using an effects model</a:t>
                </a:r>
                <a:br>
                  <a:rPr lang="en-US" dirty="0"/>
                </a:br>
                <a:r>
                  <a:rPr lang="en-US" b="1" dirty="0"/>
                  <a:t>Hypotheses:</a:t>
                </a:r>
                <a:r>
                  <a:rPr lang="en-US" dirty="0"/>
                  <a:t>  We consider the null hypotheses below with a confidence level of 95%.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Main </a:t>
                </a:r>
                <a:r>
                  <a:rPr lang="en-US" dirty="0"/>
                  <a:t>Effects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2-way Interaction Effects 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𝛼𝛽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3-way Interaction Effects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𝛼𝛽𝛾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(We will ignore 4-way interactions since they are highly unlikely to be significant.)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74" t="-1856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Clinical Samples</a:t>
            </a:r>
          </a:p>
        </p:txBody>
      </p:sp>
    </p:spTree>
    <p:extLst>
      <p:ext uri="{BB962C8B-B14F-4D97-AF65-F5344CB8AC3E}">
        <p14:creationId xmlns:p14="http://schemas.microsoft.com/office/powerpoint/2010/main" val="428347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5439535" cy="4686954"/>
          </a:xfrm>
        </p:spPr>
      </p:pic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Clinical Samples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295400"/>
            <a:ext cx="281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ignificant </a:t>
            </a:r>
            <a:r>
              <a:rPr lang="en-US" sz="2800" dirty="0"/>
              <a:t>main </a:t>
            </a:r>
            <a:r>
              <a:rPr lang="en-US" sz="2800" dirty="0" smtClean="0"/>
              <a:t>effects: </a:t>
            </a:r>
            <a:r>
              <a:rPr lang="en-US" sz="2800" dirty="0"/>
              <a:t>B, C, and 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i="1" dirty="0" smtClean="0"/>
              <a:t>p</a:t>
            </a:r>
            <a:r>
              <a:rPr lang="en-US" sz="2800" dirty="0" smtClean="0"/>
              <a:t>-value&lt;.05)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Significant </a:t>
            </a:r>
            <a:r>
              <a:rPr lang="en-US" sz="2800" dirty="0"/>
              <a:t>two-way </a:t>
            </a:r>
            <a:r>
              <a:rPr lang="en-US" sz="2800" dirty="0" smtClean="0"/>
              <a:t>interactions:</a:t>
            </a:r>
            <a:br>
              <a:rPr lang="en-US" sz="2800" dirty="0" smtClean="0"/>
            </a:br>
            <a:r>
              <a:rPr lang="en-US" sz="2800" dirty="0" smtClean="0"/>
              <a:t>A*C </a:t>
            </a:r>
            <a:r>
              <a:rPr lang="en-US" sz="2800" dirty="0"/>
              <a:t>and </a:t>
            </a:r>
            <a:r>
              <a:rPr lang="en-US" sz="2800" dirty="0" smtClean="0"/>
              <a:t>B*D</a:t>
            </a:r>
            <a:r>
              <a:rPr lang="en-US" sz="2800" dirty="0"/>
              <a:t>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838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74" y="2133600"/>
            <a:ext cx="6277852" cy="4572638"/>
          </a:xfrm>
        </p:spPr>
      </p:pic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Clinical Samples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295400"/>
            <a:ext cx="7620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interaction profile plots </a:t>
            </a:r>
            <a:r>
              <a:rPr lang="en-US" sz="2800" dirty="0" smtClean="0"/>
              <a:t>show interactions of A,C </a:t>
            </a:r>
            <a:r>
              <a:rPr lang="en-US" sz="2800" dirty="0"/>
              <a:t>and </a:t>
            </a:r>
            <a:r>
              <a:rPr lang="en-US" sz="2800" dirty="0" smtClean="0"/>
              <a:t>B,D.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analyze the fit of the effects model, we look at the ANOVA table and see that the </a:t>
            </a:r>
            <a:r>
              <a:rPr lang="en-US" i="1" dirty="0"/>
              <a:t>p</a:t>
            </a:r>
            <a:r>
              <a:rPr lang="en-US" dirty="0"/>
              <a:t>-value for the model fit is .0628 which is too high. </a:t>
            </a:r>
          </a:p>
        </p:txBody>
      </p:sp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Clinical Samples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667000"/>
            <a:ext cx="5391903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/>
          <a:lstStyle/>
          <a:p>
            <a:r>
              <a:rPr lang="en-US" dirty="0" smtClean="0"/>
              <a:t>Since </a:t>
            </a:r>
            <a:r>
              <a:rPr lang="en-US" dirty="0"/>
              <a:t>A is not a main effect, we will remove this factor and recalculate the model.  When we do this, we get a </a:t>
            </a:r>
            <a:r>
              <a:rPr lang="en-US" i="1" dirty="0"/>
              <a:t>p</a:t>
            </a:r>
            <a:r>
              <a:rPr lang="en-US" dirty="0"/>
              <a:t>-value of .0150.  This is an acceptable value for our goodness of fit.</a:t>
            </a:r>
          </a:p>
        </p:txBody>
      </p:sp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Clinical Samples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24200"/>
            <a:ext cx="5325219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/>
          <a:lstStyle/>
          <a:p>
            <a:r>
              <a:rPr lang="en-US" dirty="0" smtClean="0"/>
              <a:t>Many real-life applications of mathematics require continuousness and infinite considerations.</a:t>
            </a:r>
          </a:p>
          <a:p>
            <a:r>
              <a:rPr lang="en-US" dirty="0" smtClean="0"/>
              <a:t>However, considering finite sets can prove quite effective in understanding and controlling results.</a:t>
            </a:r>
          </a:p>
          <a:p>
            <a:r>
              <a:rPr lang="en-US" dirty="0" smtClean="0"/>
              <a:t>In all situations, finite sets must be designed with much care and forethought to produce useful results.</a:t>
            </a:r>
          </a:p>
          <a:p>
            <a:r>
              <a:rPr lang="en-US" dirty="0" smtClean="0"/>
              <a:t>If this is done, we can </a:t>
            </a:r>
            <a:r>
              <a:rPr lang="en-US" i="1" dirty="0" smtClean="0"/>
              <a:t>begin </a:t>
            </a:r>
            <a:r>
              <a:rPr lang="en-US" dirty="0" smtClean="0"/>
              <a:t>to understand the infinite from our finite perspective.</a:t>
            </a:r>
            <a:endParaRPr lang="en-US" dirty="0"/>
          </a:p>
        </p:txBody>
      </p:sp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Conclusion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414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/>
              <a:lstStyle/>
              <a:p>
                <a:r>
                  <a:rPr lang="en-US" i="1" u="sng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Example (cont.)</a:t>
                </a:r>
                <a:endParaRPr lang="en-US" i="1" u="sng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109728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In binary notation this sum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is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100011011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⊕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110001001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010010010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Note:  </a:t>
                </a:r>
                <a:r>
                  <a:rPr lang="en-US" dirty="0"/>
                  <a:t>subtraction of polynomials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is equivalent to addition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−1≡1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2)</m:t>
                    </m:r>
                  </m:oMath>
                </a14:m>
                <a:endParaRPr lang="en-US" dirty="0" smtClean="0"/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≡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≡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mod</m:t>
                          </m:r>
                          <m:r>
                            <a:rPr lang="en-US">
                              <a:latin typeface="Cambria Math"/>
                            </a:rPr>
                            <m:t> 2</m:t>
                          </m:r>
                        </m:e>
                      </m:d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≡0 </m:t>
                    </m:r>
                    <m:r>
                      <a:rPr lang="en-US" i="1">
                        <a:latin typeface="Cambria Math"/>
                      </a:rPr>
                      <m:t>𝑜𝑟</m:t>
                    </m:r>
                    <m:r>
                      <a:rPr lang="en-US" i="1">
                        <a:latin typeface="Cambria Math"/>
                      </a:rPr>
                      <m:t> 1 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mod</m:t>
                    </m:r>
                    <m:r>
                      <a:rPr lang="en-US">
                        <a:latin typeface="Cambria Math"/>
                      </a:rPr>
                      <m:t> 2)</m:t>
                    </m:r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222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9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1" i="1" dirty="0"/>
                  <a:t>Arithmetic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𝑮𝑭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i="1" dirty="0"/>
              </a:p>
            </p:txBody>
          </p:sp>
        </mc:Choice>
        <mc:Fallback xmlns="">
          <p:sp>
            <p:nvSpPr>
              <p:cNvPr id="4" name="Title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  <a:blipFill rotWithShape="1">
                <a:blip r:embed="rId3"/>
                <a:stretch>
                  <a:fillRect l="-2480" t="-26136" b="-5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3564"/>
            <a:ext cx="685800" cy="6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8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pPr marL="109728" indent="0">
                  <a:buNone/>
                </a:pPr>
                <a:r>
                  <a:rPr lang="en-US" sz="1600" dirty="0" smtClean="0"/>
                  <a:t> </a:t>
                </a:r>
                <a:r>
                  <a:rPr lang="en-US" sz="1600" dirty="0"/>
                  <a:t>[TW]	Trappe, Wade, and Washington, Lawrence C.  </a:t>
                </a:r>
                <a:r>
                  <a:rPr lang="en-US" sz="1600" i="1" dirty="0"/>
                  <a:t>Introduction to Cryptography with Code Theory.</a:t>
                </a:r>
                <a:r>
                  <a:rPr lang="en-US" sz="1600" dirty="0"/>
                  <a:t> </a:t>
                </a:r>
                <a:r>
                  <a:rPr lang="en-US" sz="1600" i="1" dirty="0"/>
                  <a:t>2</a:t>
                </a:r>
                <a:r>
                  <a:rPr lang="en-US" sz="1600" i="1" baseline="30000" dirty="0"/>
                  <a:t>nd</a:t>
                </a:r>
                <a:r>
                  <a:rPr lang="en-US" sz="1600" i="1" dirty="0"/>
                  <a:t> Edition.</a:t>
                </a:r>
                <a:r>
                  <a:rPr lang="en-US" sz="1600" dirty="0"/>
                  <a:t>  Prentice Hall.  2006.</a:t>
                </a:r>
              </a:p>
              <a:p>
                <a:pPr marL="109728" indent="0">
                  <a:buNone/>
                </a:pPr>
                <a:r>
                  <a:rPr lang="en-US" sz="1600" dirty="0"/>
                  <a:t>[MR]	Montgomery, Douglas C. and </a:t>
                </a:r>
                <a:r>
                  <a:rPr lang="en-US" sz="1600" dirty="0" err="1"/>
                  <a:t>Runger</a:t>
                </a:r>
                <a:r>
                  <a:rPr lang="en-US" sz="1600" dirty="0"/>
                  <a:t>, George C.  </a:t>
                </a:r>
                <a:r>
                  <a:rPr lang="en-US" sz="1600" i="1" dirty="0"/>
                  <a:t>Applied Statistics and Probability for Engineers.</a:t>
                </a:r>
                <a:r>
                  <a:rPr lang="en-US" sz="1600" dirty="0"/>
                  <a:t> </a:t>
                </a:r>
                <a:r>
                  <a:rPr lang="en-US" sz="1600" i="1" dirty="0"/>
                  <a:t>5</a:t>
                </a:r>
                <a:r>
                  <a:rPr lang="en-US" sz="1600" i="1" baseline="30000" dirty="0"/>
                  <a:t>th</a:t>
                </a:r>
                <a:r>
                  <a:rPr lang="en-US" sz="1600" i="1" dirty="0"/>
                  <a:t> edition.  </a:t>
                </a:r>
                <a:r>
                  <a:rPr lang="en-US" sz="1600" dirty="0"/>
                  <a:t>John Wiley and Sons. 2011.  </a:t>
                </a:r>
              </a:p>
              <a:p>
                <a:pPr marL="109728" indent="0">
                  <a:buNone/>
                </a:pPr>
                <a:r>
                  <a:rPr lang="en-US" sz="1600" dirty="0"/>
                  <a:t>[RT1]	</a:t>
                </a:r>
                <a:r>
                  <a:rPr lang="en-US" sz="1600" dirty="0" err="1"/>
                  <a:t>Tervo</a:t>
                </a:r>
                <a:r>
                  <a:rPr lang="en-US" sz="1600" dirty="0"/>
                  <a:t>, Richard.  </a:t>
                </a:r>
                <a:r>
                  <a:rPr lang="en-US" sz="1600" i="1" dirty="0"/>
                  <a:t>Error Control Codes from Galois Fields.</a:t>
                </a:r>
                <a:r>
                  <a:rPr lang="en-US" sz="1600" dirty="0"/>
                  <a:t> Course notes for EE4253 Digital Communications.  University of New Brunswick.</a:t>
                </a:r>
                <a:br>
                  <a:rPr lang="en-US" sz="1600" dirty="0"/>
                </a:br>
                <a:r>
                  <a:rPr lang="en-US" sz="1600" u="sng" dirty="0">
                    <a:hlinkClick r:id="rId2"/>
                  </a:rPr>
                  <a:t>http://www.ee.unb.ca/cgi-bin/tervo/galois.pl</a:t>
                </a:r>
                <a:r>
                  <a:rPr lang="en-US" sz="1600" dirty="0"/>
                  <a:t> </a:t>
                </a:r>
              </a:p>
              <a:p>
                <a:pPr marL="109728" indent="0">
                  <a:buNone/>
                </a:pPr>
                <a:r>
                  <a:rPr lang="en-US" sz="1600" dirty="0"/>
                  <a:t>[RT2]	</a:t>
                </a:r>
                <a:r>
                  <a:rPr lang="en-US" sz="1600" dirty="0" err="1"/>
                  <a:t>Tervo</a:t>
                </a:r>
                <a:r>
                  <a:rPr lang="en-US" sz="1600" dirty="0"/>
                  <a:t>, Richard.  </a:t>
                </a:r>
                <a:r>
                  <a:rPr lang="en-US" sz="1600" i="1" dirty="0"/>
                  <a:t>The Hamming Code Revisited – A Matrix Approach.</a:t>
                </a:r>
                <a:r>
                  <a:rPr lang="en-US" sz="1600" dirty="0"/>
                  <a:t> Course notes for EE4253 Digital Communications.  University of New Brunswick.</a:t>
                </a:r>
                <a:br>
                  <a:rPr lang="en-US" sz="1600" dirty="0"/>
                </a:br>
                <a:r>
                  <a:rPr lang="en-US" sz="1600" u="sng" dirty="0">
                    <a:hlinkClick r:id="rId3"/>
                  </a:rPr>
                  <a:t>http://www.ee.unb.ca/tervo/ee4253/hamming2.shtml</a:t>
                </a:r>
                <a:r>
                  <a:rPr lang="en-US" sz="1600" dirty="0"/>
                  <a:t> </a:t>
                </a:r>
                <a:endParaRPr lang="en-US" sz="1600" dirty="0" smtClean="0"/>
              </a:p>
              <a:p>
                <a:pPr marL="109728" indent="0">
                  <a:buNone/>
                </a:pPr>
                <a:r>
                  <a:rPr lang="en-US" sz="1600" dirty="0"/>
                  <a:t>[NW]	Wagner, </a:t>
                </a:r>
                <a:r>
                  <a:rPr lang="en-US" sz="1600" dirty="0" err="1"/>
                  <a:t>Niel</a:t>
                </a:r>
                <a:r>
                  <a:rPr lang="en-US" sz="1600" dirty="0"/>
                  <a:t> R., The Laws of Cryptography; The Finite Field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𝐺𝐹</m:t>
                    </m:r>
                    <m:r>
                      <a:rPr lang="en-US" sz="1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600" dirty="0"/>
              </a:p>
              <a:p>
                <a:pPr marL="109728" indent="0">
                  <a:buNone/>
                </a:pPr>
                <a:r>
                  <a:rPr lang="en-US" sz="1600" u="sng" dirty="0">
                    <a:hlinkClick r:id="rId4"/>
                  </a:rPr>
                  <a:t>http://www.cs.utsa.edu/~wagner/laws/FFM.html</a:t>
                </a:r>
                <a:r>
                  <a:rPr lang="en-US" sz="1600" dirty="0"/>
                  <a:t> </a:t>
                </a:r>
                <a:br>
                  <a:rPr lang="en-US" sz="1600" dirty="0"/>
                </a:br>
                <a:r>
                  <a:rPr lang="en-US" sz="1600" u="sng" dirty="0">
                    <a:hlinkClick r:id="rId5"/>
                  </a:rPr>
                  <a:t>http://www.cs.utsa.edu/~wagner/lawsbookcolor/laws.pdf</a:t>
                </a:r>
                <a:r>
                  <a:rPr lang="en-US" sz="1600" dirty="0"/>
                  <a:t> </a:t>
                </a:r>
              </a:p>
              <a:p>
                <a:pPr marL="109728" indent="0">
                  <a:buNone/>
                </a:pPr>
                <a:r>
                  <a:rPr lang="en-US" sz="1600" dirty="0"/>
                  <a:t>[NIST]	</a:t>
                </a:r>
                <a:r>
                  <a:rPr lang="en-US" sz="1600" i="1" dirty="0"/>
                  <a:t>Specification for the Advanced Encryption Standard (AES).  </a:t>
                </a:r>
                <a:r>
                  <a:rPr lang="en-US" sz="1600" dirty="0"/>
                  <a:t>National Institute of Standards and Technology.  November 26, 2001.</a:t>
                </a:r>
                <a:r>
                  <a:rPr lang="en-US" sz="1600" i="1" dirty="0"/>
                  <a:t/>
                </a:r>
                <a:br>
                  <a:rPr lang="en-US" sz="1600" i="1" dirty="0"/>
                </a:br>
                <a:r>
                  <a:rPr lang="en-US" sz="1600" i="1" u="sng" dirty="0">
                    <a:hlinkClick r:id="rId6"/>
                  </a:rPr>
                  <a:t>http://csrc.nist.gov/publications/fips/fips197/fips-197.pdf</a:t>
                </a:r>
                <a:r>
                  <a:rPr lang="en-US" sz="1600" i="1" dirty="0"/>
                  <a:t> </a:t>
                </a:r>
                <a:endParaRPr lang="en-US" sz="1600" dirty="0"/>
              </a:p>
              <a:p>
                <a:pPr marL="109728" indent="0">
                  <a:buNone/>
                </a:pPr>
                <a:r>
                  <a:rPr lang="en-US" sz="1600" dirty="0"/>
                  <a:t>[HM]	Hansen, Tom and Mullen, G.L. </a:t>
                </a:r>
                <a:r>
                  <a:rPr lang="en-US" sz="1600" i="1" dirty="0"/>
                  <a:t>Primitive Polynomials Over Finite Fields.  </a:t>
                </a:r>
                <a:r>
                  <a:rPr lang="en-US" sz="1600" dirty="0"/>
                  <a:t>Mathematics of Computation. American Mathematical Society. 1992.</a:t>
                </a:r>
                <a:br>
                  <a:rPr lang="en-US" sz="1600" dirty="0"/>
                </a:br>
                <a:r>
                  <a:rPr lang="en-US" sz="1600" u="sng" dirty="0">
                    <a:hlinkClick r:id="rId7"/>
                  </a:rPr>
                  <a:t>http://www.ams.org/journals/mcom/1992-59-200/S0025-5718-1992-1134730-7/S0025-5718-1992-1134730-7.pdf</a:t>
                </a:r>
                <a:r>
                  <a:rPr lang="en-US" sz="1600" dirty="0"/>
                  <a:t> </a:t>
                </a:r>
              </a:p>
              <a:p>
                <a:pPr marL="109728" indent="0">
                  <a:buNone/>
                </a:pPr>
                <a:r>
                  <a:rPr lang="en-US" sz="1600" dirty="0"/>
                  <a:t>[MK]	</a:t>
                </a:r>
                <a:r>
                  <a:rPr lang="en-US" sz="1600" dirty="0" err="1"/>
                  <a:t>Kyuregyan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Melsik</a:t>
                </a:r>
                <a:r>
                  <a:rPr lang="en-US" sz="1600" dirty="0"/>
                  <a:t> K.  </a:t>
                </a:r>
                <a:r>
                  <a:rPr lang="en-US" sz="1600" i="1" dirty="0"/>
                  <a:t>Iterated constructions of irreducible polynomials over finite fields with linearly independent roots.</a:t>
                </a:r>
                <a:r>
                  <a:rPr lang="en-US" sz="1600" dirty="0"/>
                  <a:t>  Science Direct.  2003.</a:t>
                </a:r>
                <a:br>
                  <a:rPr lang="en-US" sz="1600" dirty="0"/>
                </a:br>
                <a:r>
                  <a:rPr lang="en-US" sz="1600" u="sng" dirty="0">
                    <a:hlinkClick r:id="rId8"/>
                  </a:rPr>
                  <a:t>http://web.mit.edu/minilek/Public/irreducible.pdf</a:t>
                </a:r>
                <a:r>
                  <a:rPr lang="en-US" sz="1600" dirty="0"/>
                  <a:t> </a:t>
                </a:r>
              </a:p>
              <a:p>
                <a:pPr marL="109728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9"/>
                <a:stretch>
                  <a:fillRect t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533400"/>
          </a:xfrm>
        </p:spPr>
        <p:txBody>
          <a:bodyPr>
            <a:normAutofit fontScale="90000"/>
          </a:bodyPr>
          <a:lstStyle/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268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US" b="1" i="1" dirty="0" smtClean="0"/>
                  <a:t>Multiplication</a:t>
                </a:r>
              </a:p>
              <a:p>
                <a:r>
                  <a:rPr lang="en-US" dirty="0"/>
                  <a:t>Multiplication of polynomials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is done in the normal manner applying distribution.  </a:t>
                </a:r>
                <a:endParaRPr lang="en-US" dirty="0" smtClean="0"/>
              </a:p>
              <a:p>
                <a:r>
                  <a:rPr lang="en-US" dirty="0" smtClean="0"/>
                  <a:t>Some </a:t>
                </a:r>
                <a:r>
                  <a:rPr lang="en-US" dirty="0"/>
                  <a:t>powers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will vanish </a:t>
                </a:r>
                <a:r>
                  <a:rPr lang="en-US" dirty="0" smtClean="0"/>
                  <a:t>in mod 2.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i="1" u="sng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Example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Compute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as a polynomial and in binary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notation.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222" t="-1160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9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1" i="1" dirty="0"/>
                  <a:t>Arithmetic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𝑮𝑭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i="1" dirty="0"/>
              </a:p>
            </p:txBody>
          </p:sp>
        </mc:Choice>
        <mc:Fallback xmlns="">
          <p:sp>
            <p:nvSpPr>
              <p:cNvPr id="4" name="Title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  <a:blipFill rotWithShape="1">
                <a:blip r:embed="rId3"/>
                <a:stretch>
                  <a:fillRect l="-2480" t="-26136" b="-5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8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US" b="1" i="1" dirty="0" smtClean="0">
                    <a:latin typeface="Cambria Math" pitchFamily="18" charset="0"/>
                    <a:ea typeface="Cambria Math" pitchFamily="18" charset="0"/>
                  </a:rPr>
                  <a:t>Multiplication</a:t>
                </a:r>
              </a:p>
              <a:p>
                <a:pPr marL="109728" indent="0">
                  <a:buNone/>
                </a:pPr>
                <a:r>
                  <a:rPr lang="en-US" i="1" u="sng" dirty="0" smtClean="0">
                    <a:solidFill>
                      <a:schemeClr val="accent1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Example (cont.)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</a:b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In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binary notation: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0111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⋅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0011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0111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⋅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0010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⊕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0111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⋅{0001}</m:t>
                      </m:r>
                    </m:oMath>
                  </m:oMathPara>
                </a14:m>
                <a:endParaRPr lang="en-US" i="1" dirty="0">
                  <a:solidFill>
                    <a:schemeClr val="accent1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1110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⊕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0111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1001</m:t>
                          </m:r>
                        </m:e>
                      </m:d>
                    </m:oMath>
                  </m:oMathPara>
                </a14:m>
                <a:endParaRPr lang="en-US" b="1" i="1" dirty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Note: multiplying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 pitchFamily="18" charset="0"/>
                      </a:rPr>
                      <m:t>{0111}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 pitchFamily="18" charset="0"/>
                      </a:rPr>
                      <m:t>{0010}</m:t>
                    </m:r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shifts all the bits to the left on place and adds a 0 to the right.</a:t>
                </a:r>
              </a:p>
              <a:p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Hence, binary multiplication is simply a series of “bit shifts” and XOR operations.</a:t>
                </a: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222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9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1" i="1" dirty="0"/>
                  <a:t>Arithmetic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𝑮𝑭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i="1" dirty="0"/>
              </a:p>
            </p:txBody>
          </p:sp>
        </mc:Choice>
        <mc:Fallback xmlns="">
          <p:sp>
            <p:nvSpPr>
              <p:cNvPr id="4" name="Title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  <a:blipFill rotWithShape="1">
                <a:blip r:embed="rId3"/>
                <a:stretch>
                  <a:fillRect l="-2480" t="-26136" b="-5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US" b="1" i="1" dirty="0" smtClean="0">
                    <a:latin typeface="Cambria Math" pitchFamily="18" charset="0"/>
                    <a:ea typeface="Cambria Math" pitchFamily="18" charset="0"/>
                  </a:rPr>
                  <a:t>Multiplication</a:t>
                </a:r>
              </a:p>
              <a:p>
                <a:pPr marL="109728" indent="0">
                  <a:buNone/>
                </a:pPr>
                <a:r>
                  <a:rPr lang="en-US" i="1" u="sng" dirty="0" smtClean="0">
                    <a:solidFill>
                      <a:schemeClr val="accent1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Example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Compute the product of the 8-bit binary numbers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10011011</m:t>
                        </m: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⋅{00100101}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109728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10011011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00100101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10011011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00100000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⊕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10011011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00000100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⊕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10011011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00000001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1001101100000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⊕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0001001101100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⊕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0000010011011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{1000110010111}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229600" cy="5257800"/>
              </a:xfrm>
              <a:blipFill rotWithShape="1">
                <a:blip r:embed="rId2"/>
                <a:stretch>
                  <a:fillRect l="-222" t="-1160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9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1" i="1" dirty="0"/>
                  <a:t>Arithmetic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𝑮𝑭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i="1" dirty="0"/>
              </a:p>
            </p:txBody>
          </p:sp>
        </mc:Choice>
        <mc:Fallback xmlns="">
          <p:sp>
            <p:nvSpPr>
              <p:cNvPr id="4" name="Title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457200"/>
                <a:ext cx="7620000" cy="533400"/>
              </a:xfrm>
              <a:blipFill rotWithShape="1">
                <a:blip r:embed="rId3"/>
                <a:stretch>
                  <a:fillRect l="-2480" t="-26136" b="-5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28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830</TotalTime>
  <Words>3859</Words>
  <Application>Microsoft Office PowerPoint</Application>
  <PresentationFormat>On-screen Show (4:3)</PresentationFormat>
  <Paragraphs>777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Urban</vt:lpstr>
      <vt:lpstr>Applications of Finite Sets</vt:lpstr>
      <vt:lpstr>Finite Fields and Cryptography</vt:lpstr>
      <vt:lpstr>Basics of Finite Fields</vt:lpstr>
      <vt:lpstr>Constructing GF(2^m)</vt:lpstr>
      <vt:lpstr>Arithmetic of GF(2^m)</vt:lpstr>
      <vt:lpstr>Arithmetic of GF(2^m)</vt:lpstr>
      <vt:lpstr>Arithmetic of GF(2^m)</vt:lpstr>
      <vt:lpstr>Arithmetic of GF(2^m)</vt:lpstr>
      <vt:lpstr>Arithmetic of GF(2^m)</vt:lpstr>
      <vt:lpstr>Arithmetic of GF(2^m)</vt:lpstr>
      <vt:lpstr>Arithmetic of GF(2^m)</vt:lpstr>
      <vt:lpstr>Arithmetic of GF(2^m)</vt:lpstr>
      <vt:lpstr>Arithmetic of GF(2^m)</vt:lpstr>
      <vt:lpstr>Irreducible Polynomials</vt:lpstr>
      <vt:lpstr>Irreducible Polynomials</vt:lpstr>
      <vt:lpstr>Irreducible Polynomials</vt:lpstr>
      <vt:lpstr>Irreducible Polynomials</vt:lpstr>
      <vt:lpstr>Multiplicative Inverse</vt:lpstr>
      <vt:lpstr>Multiplicative Inverse</vt:lpstr>
      <vt:lpstr>Multiplicative Inverse</vt:lpstr>
      <vt:lpstr>GF(2^m) and Rijndael</vt:lpstr>
      <vt:lpstr>GF(2^m) and Rijndael</vt:lpstr>
      <vt:lpstr>ByteSub (BS)</vt:lpstr>
      <vt:lpstr>ByteSub (BS)</vt:lpstr>
      <vt:lpstr>ShiftRow (SR)</vt:lpstr>
      <vt:lpstr>MixColumns (MC)</vt:lpstr>
      <vt:lpstr>MixColumns (MC)</vt:lpstr>
      <vt:lpstr>MixColumns (MC)</vt:lpstr>
      <vt:lpstr>AddRoundKey (ARK)</vt:lpstr>
      <vt:lpstr>AddRoundKey (ARK)</vt:lpstr>
      <vt:lpstr>Encryption/Decryption</vt:lpstr>
      <vt:lpstr>Decryption Layers</vt:lpstr>
      <vt:lpstr>Decryption Layers</vt:lpstr>
      <vt:lpstr>Error Correction Codes</vt:lpstr>
      <vt:lpstr>Hamming Codes</vt:lpstr>
      <vt:lpstr>Linear Codes</vt:lpstr>
      <vt:lpstr>Linear Codes</vt:lpstr>
      <vt:lpstr>Parity Check Matrix</vt:lpstr>
      <vt:lpstr>Generating Matrix</vt:lpstr>
      <vt:lpstr>Hamming Example</vt:lpstr>
      <vt:lpstr>Hamming Example</vt:lpstr>
      <vt:lpstr>Hamming Example</vt:lpstr>
      <vt:lpstr>Finite Elements and P.D.E.s</vt:lpstr>
      <vt:lpstr>Numerical Methods</vt:lpstr>
      <vt:lpstr>Finite Element Method</vt:lpstr>
      <vt:lpstr>Finite Element Method</vt:lpstr>
      <vt:lpstr>FEM and Poisson’s Equation</vt:lpstr>
      <vt:lpstr>2k Factorial Design</vt:lpstr>
      <vt:lpstr>2^k Factorial Design</vt:lpstr>
      <vt:lpstr>2^k Factorial Design</vt:lpstr>
      <vt:lpstr>2^k Factorial Design</vt:lpstr>
      <vt:lpstr>Clinical Samples</vt:lpstr>
      <vt:lpstr>Clinical Samples</vt:lpstr>
      <vt:lpstr>Clinical Samples</vt:lpstr>
      <vt:lpstr>Clinical Samples</vt:lpstr>
      <vt:lpstr>Clinical Samples</vt:lpstr>
      <vt:lpstr>Clinical Samples</vt:lpstr>
      <vt:lpstr>Clinical Samples</vt:lpstr>
      <vt:lpstr>Conclusion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Finite Sets</dc:title>
  <dc:creator>KnightFam</dc:creator>
  <cp:lastModifiedBy>KnightFam</cp:lastModifiedBy>
  <cp:revision>76</cp:revision>
  <dcterms:created xsi:type="dcterms:W3CDTF">2012-03-27T05:58:58Z</dcterms:created>
  <dcterms:modified xsi:type="dcterms:W3CDTF">2012-03-29T15:46:27Z</dcterms:modified>
</cp:coreProperties>
</file>